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9"/>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Chunk Five" charset="1" panose="00000500000000000000"/>
      <p:regular r:id="rId22"/>
    </p:embeddedFont>
    <p:embeddedFont>
      <p:font typeface="Bitter Bold" charset="1" panose="02000000000000000000"/>
      <p:regular r:id="rId23"/>
    </p:embeddedFont>
    <p:embeddedFont>
      <p:font typeface="Bitter" charset="1" panose="020000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notesMasters/notesMaster1.xml" Type="http://schemas.openxmlformats.org/officeDocument/2006/relationships/notesMaster"/><Relationship Id="rId2" Target="presProps.xml" Type="http://schemas.openxmlformats.org/officeDocument/2006/relationships/presProps"/><Relationship Id="rId20" Target="theme/theme2.xml" Type="http://schemas.openxmlformats.org/officeDocument/2006/relationships/theme"/><Relationship Id="rId21" Target="notesSlides/notesSlide1.xml" Type="http://schemas.openxmlformats.org/officeDocument/2006/relationships/notesSlide"/><Relationship Id="rId22" Target="fonts/font22.fntdata" Type="http://schemas.openxmlformats.org/officeDocument/2006/relationships/font"/><Relationship Id="rId23" Target="fonts/font23.fntdata" Type="http://schemas.openxmlformats.org/officeDocument/2006/relationships/font"/><Relationship Id="rId24" Target="notesSlides/notesSlide2.xml" Type="http://schemas.openxmlformats.org/officeDocument/2006/relationships/notesSlide"/><Relationship Id="rId25" Target="notesSlides/notesSlide3.xml" Type="http://schemas.openxmlformats.org/officeDocument/2006/relationships/notesSlide"/><Relationship Id="rId26" Target="fonts/font26.fntdata" Type="http://schemas.openxmlformats.org/officeDocument/2006/relationships/font"/><Relationship Id="rId27" Target="notesSlides/notesSlide4.xml" Type="http://schemas.openxmlformats.org/officeDocument/2006/relationships/notesSlide"/><Relationship Id="rId28" Target="notesSlides/notesSlide5.xml" Type="http://schemas.openxmlformats.org/officeDocument/2006/relationships/notesSlide"/><Relationship Id="rId29" Target="notesSlides/notesSlide6.xml" Type="http://schemas.openxmlformats.org/officeDocument/2006/relationships/notesSlide"/><Relationship Id="rId3" Target="viewProps.xml" Type="http://schemas.openxmlformats.org/officeDocument/2006/relationships/viewProps"/><Relationship Id="rId30" Target="notesSlides/notesSlide7.xml" Type="http://schemas.openxmlformats.org/officeDocument/2006/relationships/notesSlide"/><Relationship Id="rId31" Target="notesSlides/notesSlide8.xml" Type="http://schemas.openxmlformats.org/officeDocument/2006/relationships/notesSlide"/><Relationship Id="rId32" Target="notesSlides/notesSlide9.xml" Type="http://schemas.openxmlformats.org/officeDocument/2006/relationships/notesSlide"/><Relationship Id="rId33" Target="notesSlides/notesSlide10.xml" Type="http://schemas.openxmlformats.org/officeDocument/2006/relationships/notesSlide"/><Relationship Id="rId34" Target="notesSlides/notesSlide11.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Bonjour à toutes et à tous.</a:t>
            </a:r>
          </a:p>
          <a:p>
            <a:r>
              <a:rPr lang="en-US"/>
              <a:t/>
            </a:r>
          </a:p>
          <a:p>
            <a:r>
              <a:rPr lang="en-US"/>
              <a:t>Aujourd’hui, nous allons vous présenter un thème fondamental dans un monde globalisé : les relations interculturelles.</a:t>
            </a:r>
          </a:p>
          <a:p>
            <a:r>
              <a:rPr lang="en-US"/>
              <a:t/>
            </a:r>
          </a:p>
          <a:p>
            <a:r>
              <a:rPr lang="en-US"/>
              <a:t> C’est un sujet qui nous concerne tous, que ce soit dans les études, dans le secteur professionnel ou même dans la vie quotidienne.</a:t>
            </a:r>
          </a:p>
          <a:p>
            <a:r>
              <a:rPr lang="en-US"/>
              <a:t/>
            </a:r>
          </a:p>
          <a:p>
            <a:r>
              <a:rPr lang="en-US"/>
              <a:t>Comprendre les cultures, leurs différences et la manière dont elles influencent nos comportements est essentiel pour mieux communiquer et éviter les malentendus.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Pour mieux communiquer entre cultures, plusieurs stratégies sont utiles :</a:t>
            </a:r>
          </a:p>
          <a:p>
            <a:r>
              <a:rPr lang="en-US"/>
              <a:t> utiliser un langage clair, éviter le jargon, parler un peu plus lentement, ou articuler davantage.</a:t>
            </a:r>
          </a:p>
          <a:p>
            <a:r>
              <a:rPr lang="en-US"/>
              <a:t> On peut aussi multiplier les supports — écrire, faire des schémas, donner des exemples — pour renforcer la compréhension.</a:t>
            </a:r>
          </a:p>
          <a:p>
            <a:r>
              <a:rPr lang="en-US"/>
              <a:t> Enfin, il est important de vérifier régulièrement que le message est compris, en demandant à l’autre de reformuler.</a:t>
            </a:r>
          </a:p>
          <a:p>
            <a:r>
              <a:rPr lang="en-US"/>
              <a:t> Ces pratiques permettent de réduire les malentendus et d'améliorer la qualité des échanges.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Pour conclure, le choc culturel n’est pas une faiblesse mais une opportunité : une invitation à évoluer et à élargir sa vision du monde.</a:t>
            </a:r>
          </a:p>
          <a:p>
            <a:r>
              <a:rPr lang="en-US"/>
              <a:t/>
            </a:r>
          </a:p>
          <a:p>
            <a:r>
              <a:rPr lang="en-US"/>
              <a:t> En reconnaissant l’existence des micro-cultures et en développant nos compétences interculturelles, nous transformons les différences en véritables richesses.</a:t>
            </a:r>
          </a:p>
          <a:p>
            <a:r>
              <a:rPr lang="en-US"/>
              <a:t/>
            </a:r>
          </a:p>
          <a:p>
            <a:r>
              <a:rPr lang="en-US"/>
              <a:t> C’est cette capacité à comprendre et à s’adapter qui rend les échanges interculturels non seulement possibles, mais surtout enrichissants.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Voici le plan que nous allons suivre.</a:t>
            </a:r>
          </a:p>
          <a:p>
            <a:r>
              <a:rPr lang="en-US"/>
              <a:t> Nous commencerons par définir ce qu’est la culture, avant d’aborder la notion de micro-cultures.</a:t>
            </a:r>
          </a:p>
          <a:p>
            <a:r>
              <a:rPr lang="en-US"/>
              <a:t/>
            </a:r>
          </a:p>
          <a:p>
            <a:r>
              <a:rPr lang="en-US"/>
              <a:t> Ensuite, nous détaillerons la communication interculturelle et les compétences nécessaires pour la maîtriser.</a:t>
            </a:r>
          </a:p>
          <a:p>
            <a:r>
              <a:rPr lang="en-US"/>
              <a:t/>
            </a:r>
          </a:p>
          <a:p>
            <a:r>
              <a:rPr lang="en-US"/>
              <a:t> Nous verrons ensuite comment s’adapter aux autres cultures, ce qu’est l’ethnocentrisme, puis nous terminerons par quelques recommandations pour communiquer entre cultures, avant d’ouvrir la discussion.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 En résumé, la culture structure notre manière de penser et d’agir, souvent de façon inconsciente.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Les micro-cultures sont les petites cultures internes à un groupe spécifique : famille, équipe de travail, promotion, communauté locale, etc.</a:t>
            </a:r>
          </a:p>
          <a:p>
            <a:r>
              <a:rPr lang="en-US"/>
              <a:t> Chaque micro-culture développe ses propres codes, ses habitudes, son langage, voire ses rituels.</a:t>
            </a:r>
          </a:p>
          <a:p>
            <a:r>
              <a:rPr lang="en-US"/>
              <a:t> Elles expliquent pourquoi deux personnes d’un même pays peuvent pourtant fonctionner très différemment.</a:t>
            </a:r>
          </a:p>
          <a:p>
            <a:r>
              <a:rPr lang="en-US"/>
              <a:t> Comprendre ces micro-cultures permet d’améliorer la collaboration et d’éviter des malentendus simplement liés à une organisation ou une dynamique de groupe particulière.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 communication interculturelle consiste à échanger avec des personnes issues d’autres cultures.</a:t>
            </a:r>
          </a:p>
          <a:p>
            <a:r>
              <a:rPr lang="en-US"/>
              <a:t/>
            </a:r>
          </a:p>
          <a:p>
            <a:r>
              <a:rPr lang="en-US"/>
              <a:t> Cela exige certaines compétences : l’écoute active, la curiosité, la capacité à remettre en question ses stéréotypes, et la gestion de l’incertitude.</a:t>
            </a:r>
          </a:p>
          <a:p>
            <a:r>
              <a:rPr lang="en-US"/>
              <a:t/>
            </a:r>
          </a:p>
          <a:p>
            <a:r>
              <a:rPr lang="en-US"/>
              <a:t> Dans le domaine professionnel, notamment pour les ingénieurs, ces compétences sont essentielles pour travailler efficacement dans des équipes internationales.</a:t>
            </a:r>
          </a:p>
          <a:p>
            <a:r>
              <a:rPr lang="en-US"/>
              <a:t/>
            </a:r>
          </a:p>
          <a:p>
            <a:r>
              <a:rPr lang="en-US"/>
              <a:t> Elles permettent de limiter les malentendus et d’entretenir des relations de travail harmonieuses.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S’adapter à une autre culture ne signifie pas perdre sa propre identité, mais apprendre à ajuster son comportement.</a:t>
            </a:r>
          </a:p>
          <a:p>
            <a:r>
              <a:rPr lang="en-US"/>
              <a:t> Cela passe par une attitude ouverte, l’observation sans jugement, l’adaptation de sa manière de communiquer — par exemple en utilisant un langage plus simple, en faisant attention au non-verbal, ou en respectant la hiérarchie quand elle est importante — et la clarification en cas de doute.</a:t>
            </a:r>
          </a:p>
          <a:p>
            <a:r>
              <a:rPr lang="en-US"/>
              <a:t> Ces ajustements favorisent une communication fluide et renforcent la confiance dans les échanges interculturels.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Parlant de adaptation, nous alons maintnant regarder un video sur la cycle cultural d'adaptation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Lorsqu’on découvre une nouvelle culture, on traverse généralement plusieurs phases.</a:t>
            </a:r>
          </a:p>
          <a:p>
            <a:r>
              <a:rPr lang="en-US"/>
              <a:t> D’abord, la phase “honeymoon”, où tout paraît nouveau, intéressant et positif.</a:t>
            </a:r>
          </a:p>
          <a:p>
            <a:r>
              <a:rPr lang="en-US"/>
              <a:t> Puis vient souvent une période de “slump”, marquée par la fatigue, la frustration ou le choc des différences.</a:t>
            </a:r>
          </a:p>
          <a:p>
            <a:r>
              <a:rPr lang="en-US"/>
              <a:t> Ensuite, on atteint une phase de “réalisation”, où l’on comprend mieux les logiques et habitudes locales.</a:t>
            </a:r>
          </a:p>
          <a:p>
            <a:r>
              <a:rPr lang="en-US"/>
              <a:t> Enfin, l’“adaptation” : la culture d’accueil devient plus familière et l’on retrouve un équilibre.</a:t>
            </a:r>
          </a:p>
          <a:p>
            <a:r>
              <a:rPr lang="en-US"/>
              <a:t> Ce processus est normal et fait partie intégrante de l’apprentissage interculturel.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L’ethnocentrisme est la tendance, plus ou moins consciente, à prendre sa propre culture ou son propre groupe comme référence centrale pour juger le monde et les autres groupes sociaux, en valorisant ses propres normes et valeurs et en les considérant comme supérieures.</a:t>
            </a:r>
          </a:p>
          <a:p>
            <a:r>
              <a:rPr lang="en-US"/>
              <a:t/>
            </a:r>
          </a:p>
          <a:p>
            <a:r>
              <a:rPr lang="en-US"/>
              <a:t> C’est souvent inconscient, mais cela peut conduire à des jugements rapides ou injustes envers d’autres cultures.</a:t>
            </a:r>
          </a:p>
          <a:p>
            <a:r>
              <a:rPr lang="en-US"/>
              <a:t/>
            </a:r>
          </a:p>
          <a:p>
            <a:r>
              <a:rPr lang="en-US"/>
              <a:t> Reconnaître cette tendance est une étape essentielle pour adopter une attitude plus ouverte, plus respectueuse et mieux adaptée aux relations interculturelles.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9.png" Type="http://schemas.openxmlformats.org/officeDocument/2006/relationships/image"/><Relationship Id="rId13" Target="../media/image10.svg" Type="http://schemas.openxmlformats.org/officeDocument/2006/relationships/image"/><Relationship Id="rId14" Target="../media/image11.png" Type="http://schemas.openxmlformats.org/officeDocument/2006/relationships/image"/><Relationship Id="rId15" Target="../media/image12.svg" Type="http://schemas.openxmlformats.org/officeDocument/2006/relationships/image"/><Relationship Id="rId16" Target="../media/image13.png" Type="http://schemas.openxmlformats.org/officeDocument/2006/relationships/image"/><Relationship Id="rId17" Target="../media/image14.svg" Type="http://schemas.openxmlformats.org/officeDocument/2006/relationships/image"/><Relationship Id="rId18" Target="../media/image15.png" Type="http://schemas.openxmlformats.org/officeDocument/2006/relationships/image"/><Relationship Id="rId19" Target="../media/image16.svg" Type="http://schemas.openxmlformats.org/officeDocument/2006/relationships/image"/><Relationship Id="rId2" Target="../notesSlides/notesSlide1.xml" Type="http://schemas.openxmlformats.org/officeDocument/2006/relationships/notesSlide"/><Relationship Id="rId20" Target="../media/image17.png" Type="http://schemas.openxmlformats.org/officeDocument/2006/relationships/image"/><Relationship Id="rId21" Target="../media/image18.svg" Type="http://schemas.openxmlformats.org/officeDocument/2006/relationships/image"/><Relationship Id="rId22" Target="../media/image19.png" Type="http://schemas.openxmlformats.org/officeDocument/2006/relationships/image"/><Relationship Id="rId23" Target="../media/image20.svg" Type="http://schemas.openxmlformats.org/officeDocument/2006/relationships/image"/><Relationship Id="rId24" Target="../media/image21.png" Type="http://schemas.openxmlformats.org/officeDocument/2006/relationships/image"/><Relationship Id="rId25" Target="../media/image22.svg" Type="http://schemas.openxmlformats.org/officeDocument/2006/relationships/image"/><Relationship Id="rId26" Target="../media/image23.png" Type="http://schemas.openxmlformats.org/officeDocument/2006/relationships/image"/><Relationship Id="rId27" Target="../media/image24.svg" Type="http://schemas.openxmlformats.org/officeDocument/2006/relationships/image"/><Relationship Id="rId28" Target="../media/image25.png" Type="http://schemas.openxmlformats.org/officeDocument/2006/relationships/image"/><Relationship Id="rId29" Target="../media/image26.svg" Type="http://schemas.openxmlformats.org/officeDocument/2006/relationships/image"/><Relationship Id="rId3" Target="https://moodle.insa-toulouse.fr/course/section.php?id=7354" TargetMode="External" Type="http://schemas.openxmlformats.org/officeDocument/2006/relationships/hyperlink"/><Relationship Id="rId30" Target="../media/image27.png" Type="http://schemas.openxmlformats.org/officeDocument/2006/relationships/image"/><Relationship Id="rId31" Target="../media/image28.svg" Type="http://schemas.openxmlformats.org/officeDocument/2006/relationships/image"/><Relationship Id="rId32" Target="../media/image29.png" Type="http://schemas.openxmlformats.org/officeDocument/2006/relationships/image"/><Relationship Id="rId33" Target="../media/image30.svg" Type="http://schemas.openxmlformats.org/officeDocument/2006/relationships/image"/><Relationship Id="rId34" Target="../media/image31.png" Type="http://schemas.openxmlformats.org/officeDocument/2006/relationships/image"/><Relationship Id="rId35" Target="../media/image32.svg" Type="http://schemas.openxmlformats.org/officeDocument/2006/relationships/image"/><Relationship Id="rId36" Target="../media/image33.png" Type="http://schemas.openxmlformats.org/officeDocument/2006/relationships/image"/><Relationship Id="rId37" Target="../media/image34.svg" Type="http://schemas.openxmlformats.org/officeDocument/2006/relationships/image"/><Relationship Id="rId38" Target="../media/image35.png" Type="http://schemas.openxmlformats.org/officeDocument/2006/relationships/image"/><Relationship Id="rId39" Target="../media/image36.svg" Type="http://schemas.openxmlformats.org/officeDocument/2006/relationships/image"/><Relationship Id="rId4" Target="../media/image1.png" Type="http://schemas.openxmlformats.org/officeDocument/2006/relationships/image"/><Relationship Id="rId40" Target="../media/image37.png" Type="http://schemas.openxmlformats.org/officeDocument/2006/relationships/image"/><Relationship Id="rId41" Target="../media/image38.sv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svg" Type="http://schemas.openxmlformats.org/officeDocument/2006/relationships/image"/><Relationship Id="rId11" Target="../media/image77.png" Type="http://schemas.openxmlformats.org/officeDocument/2006/relationships/image"/><Relationship Id="rId12" Target="../media/image78.svg" Type="http://schemas.openxmlformats.org/officeDocument/2006/relationships/image"/><Relationship Id="rId13" Target="../media/image79.png" Type="http://schemas.openxmlformats.org/officeDocument/2006/relationships/image"/><Relationship Id="rId14" Target="../media/image80.svg" Type="http://schemas.openxmlformats.org/officeDocument/2006/relationships/image"/><Relationship Id="rId15" Target="../media/image57.png" Type="http://schemas.openxmlformats.org/officeDocument/2006/relationships/image"/><Relationship Id="rId16" Target="../media/image58.svg" Type="http://schemas.openxmlformats.org/officeDocument/2006/relationships/image"/><Relationship Id="rId17" Target="../media/image55.png" Type="http://schemas.openxmlformats.org/officeDocument/2006/relationships/image"/><Relationship Id="rId18" Target="../media/image56.svg" Type="http://schemas.openxmlformats.org/officeDocument/2006/relationships/image"/><Relationship Id="rId19" Target="../media/image39.png" Type="http://schemas.openxmlformats.org/officeDocument/2006/relationships/image"/><Relationship Id="rId2" Target="../notesSlides/notesSlide10.xml" Type="http://schemas.openxmlformats.org/officeDocument/2006/relationships/notesSlide"/><Relationship Id="rId20" Target="../media/image40.svg" Type="http://schemas.openxmlformats.org/officeDocument/2006/relationships/image"/><Relationship Id="rId21" Target="../media/image81.png" Type="http://schemas.openxmlformats.org/officeDocument/2006/relationships/image"/><Relationship Id="rId22" Target="../media/image82.svg" Type="http://schemas.openxmlformats.org/officeDocument/2006/relationships/image"/><Relationship Id="rId23" Target="../media/image87.png" Type="http://schemas.openxmlformats.org/officeDocument/2006/relationships/image"/><Relationship Id="rId24" Target="../media/image88.svg" Type="http://schemas.openxmlformats.org/officeDocument/2006/relationships/image"/><Relationship Id="rId25" Target="../media/image117.png" Type="http://schemas.openxmlformats.org/officeDocument/2006/relationships/image"/><Relationship Id="rId26" Target="../media/image118.svg" Type="http://schemas.openxmlformats.org/officeDocument/2006/relationships/image"/><Relationship Id="rId27" Target="../media/image119.png" Type="http://schemas.openxmlformats.org/officeDocument/2006/relationships/image"/><Relationship Id="rId28" Target="../media/image120.svg" Type="http://schemas.openxmlformats.org/officeDocument/2006/relationships/image"/><Relationship Id="rId29" Target="../media/image83.png" Type="http://schemas.openxmlformats.org/officeDocument/2006/relationships/image"/><Relationship Id="rId3" Target="../media/image45.png" Type="http://schemas.openxmlformats.org/officeDocument/2006/relationships/image"/><Relationship Id="rId30" Target="../media/image84.svg" Type="http://schemas.openxmlformats.org/officeDocument/2006/relationships/image"/><Relationship Id="rId31" Target="../media/image121.png" Type="http://schemas.openxmlformats.org/officeDocument/2006/relationships/image"/><Relationship Id="rId32" Target="../media/image122.sv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3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svg" Type="http://schemas.openxmlformats.org/officeDocument/2006/relationships/image"/><Relationship Id="rId11" Target="../media/image15.png" Type="http://schemas.openxmlformats.org/officeDocument/2006/relationships/image"/><Relationship Id="rId12" Target="../media/image16.svg" Type="http://schemas.openxmlformats.org/officeDocument/2006/relationships/image"/><Relationship Id="rId13" Target="../media/image77.png" Type="http://schemas.openxmlformats.org/officeDocument/2006/relationships/image"/><Relationship Id="rId14" Target="../media/image78.svg" Type="http://schemas.openxmlformats.org/officeDocument/2006/relationships/image"/><Relationship Id="rId15" Target="../media/image3.png" Type="http://schemas.openxmlformats.org/officeDocument/2006/relationships/image"/><Relationship Id="rId16" Target="../media/image4.svg" Type="http://schemas.openxmlformats.org/officeDocument/2006/relationships/image"/><Relationship Id="rId17" Target="../media/image75.png" Type="http://schemas.openxmlformats.org/officeDocument/2006/relationships/image"/><Relationship Id="rId18" Target="../media/image76.svg" Type="http://schemas.openxmlformats.org/officeDocument/2006/relationships/image"/><Relationship Id="rId19" Target="../media/image49.png" Type="http://schemas.openxmlformats.org/officeDocument/2006/relationships/image"/><Relationship Id="rId2" Target="../notesSlides/notesSlide11.xml" Type="http://schemas.openxmlformats.org/officeDocument/2006/relationships/notesSlide"/><Relationship Id="rId20" Target="../media/image50.svg" Type="http://schemas.openxmlformats.org/officeDocument/2006/relationships/image"/><Relationship Id="rId21" Target="../media/image79.png" Type="http://schemas.openxmlformats.org/officeDocument/2006/relationships/image"/><Relationship Id="rId22" Target="../media/image80.svg" Type="http://schemas.openxmlformats.org/officeDocument/2006/relationships/image"/><Relationship Id="rId23" Target="../media/image21.png" Type="http://schemas.openxmlformats.org/officeDocument/2006/relationships/image"/><Relationship Id="rId24" Target="../media/image22.svg" Type="http://schemas.openxmlformats.org/officeDocument/2006/relationships/image"/><Relationship Id="rId25" Target="../media/image123.png" Type="http://schemas.openxmlformats.org/officeDocument/2006/relationships/image"/><Relationship Id="rId26" Target="../media/image124.svg" Type="http://schemas.openxmlformats.org/officeDocument/2006/relationships/image"/><Relationship Id="rId27" Target="../media/image13.png" Type="http://schemas.openxmlformats.org/officeDocument/2006/relationships/image"/><Relationship Id="rId28" Target="../media/image14.svg" Type="http://schemas.openxmlformats.org/officeDocument/2006/relationships/image"/><Relationship Id="rId29" Target="../media/image89.png" Type="http://schemas.openxmlformats.org/officeDocument/2006/relationships/image"/><Relationship Id="rId3" Target="../media/image45.png" Type="http://schemas.openxmlformats.org/officeDocument/2006/relationships/image"/><Relationship Id="rId30" Target="../media/image90.svg" Type="http://schemas.openxmlformats.org/officeDocument/2006/relationships/image"/><Relationship Id="rId31" Target="../media/image33.png" Type="http://schemas.openxmlformats.org/officeDocument/2006/relationships/image"/><Relationship Id="rId32" Target="../media/image34.svg" Type="http://schemas.openxmlformats.org/officeDocument/2006/relationships/image"/><Relationship Id="rId33" Target="../media/image35.png" Type="http://schemas.openxmlformats.org/officeDocument/2006/relationships/image"/><Relationship Id="rId34" Target="../media/image36.svg" Type="http://schemas.openxmlformats.org/officeDocument/2006/relationships/image"/><Relationship Id="rId35" Target="../media/image37.png" Type="http://schemas.openxmlformats.org/officeDocument/2006/relationships/image"/><Relationship Id="rId36" Target="../media/image38.svg" Type="http://schemas.openxmlformats.org/officeDocument/2006/relationships/image"/><Relationship Id="rId4" Target="../media/image46.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55.png" Type="http://schemas.openxmlformats.org/officeDocument/2006/relationships/image"/><Relationship Id="rId8" Target="../media/image56.svg" Type="http://schemas.openxmlformats.org/officeDocument/2006/relationships/image"/><Relationship Id="rId9" Target="../media/image1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17.png" Type="http://schemas.openxmlformats.org/officeDocument/2006/relationships/image"/><Relationship Id="rId13" Target="../media/image18.svg" Type="http://schemas.openxmlformats.org/officeDocument/2006/relationships/image"/><Relationship Id="rId14" Target="../media/image96.png" Type="http://schemas.openxmlformats.org/officeDocument/2006/relationships/image"/><Relationship Id="rId15" Target="../media/image97.svg" Type="http://schemas.openxmlformats.org/officeDocument/2006/relationships/image"/><Relationship Id="rId16" Target="../media/image3.png" Type="http://schemas.openxmlformats.org/officeDocument/2006/relationships/image"/><Relationship Id="rId17" Target="../media/image4.svg" Type="http://schemas.openxmlformats.org/officeDocument/2006/relationships/image"/><Relationship Id="rId18" Target="../media/image21.png" Type="http://schemas.openxmlformats.org/officeDocument/2006/relationships/image"/><Relationship Id="rId19" Target="../media/image22.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17.png" Type="http://schemas.openxmlformats.org/officeDocument/2006/relationships/image"/><Relationship Id="rId13" Target="../media/image18.sv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47.png" Type="http://schemas.openxmlformats.org/officeDocument/2006/relationships/image"/><Relationship Id="rId12" Target="../media/image48.svg" Type="http://schemas.openxmlformats.org/officeDocument/2006/relationships/image"/><Relationship Id="rId13" Target="../media/image49.png" Type="http://schemas.openxmlformats.org/officeDocument/2006/relationships/image"/><Relationship Id="rId14" Target="../media/image50.svg" Type="http://schemas.openxmlformats.org/officeDocument/2006/relationships/image"/><Relationship Id="rId2" Target="../notesSlides/notesSlide2.xml" Type="http://schemas.openxmlformats.org/officeDocument/2006/relationships/notesSlide"/><Relationship Id="rId3" Target="../media/image39.png" Type="http://schemas.openxmlformats.org/officeDocument/2006/relationships/image"/><Relationship Id="rId4" Target="../media/image40.sv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4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7.png" Type="http://schemas.openxmlformats.org/officeDocument/2006/relationships/image"/><Relationship Id="rId11" Target="../media/image58.svg" Type="http://schemas.openxmlformats.org/officeDocument/2006/relationships/image"/><Relationship Id="rId12" Target="../media/image59.png" Type="http://schemas.openxmlformats.org/officeDocument/2006/relationships/image"/><Relationship Id="rId13" Target="../media/image60.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61.png" Type="http://schemas.openxmlformats.org/officeDocument/2006/relationships/image"/><Relationship Id="rId17" Target="../media/image62.svg" Type="http://schemas.openxmlformats.org/officeDocument/2006/relationships/image"/><Relationship Id="rId18" Target="../media/image63.png" Type="http://schemas.openxmlformats.org/officeDocument/2006/relationships/image"/><Relationship Id="rId19" Target="../media/image64.svg" Type="http://schemas.openxmlformats.org/officeDocument/2006/relationships/image"/><Relationship Id="rId2" Target="../notesSlides/notesSlide3.xml" Type="http://schemas.openxmlformats.org/officeDocument/2006/relationships/notesSlide"/><Relationship Id="rId20" Target="../media/image21.png" Type="http://schemas.openxmlformats.org/officeDocument/2006/relationships/image"/><Relationship Id="rId21" Target="../media/image22.svg" Type="http://schemas.openxmlformats.org/officeDocument/2006/relationships/image"/><Relationship Id="rId22" Target="../media/image65.png" Type="http://schemas.openxmlformats.org/officeDocument/2006/relationships/image"/><Relationship Id="rId23" Target="../media/image66.svg" Type="http://schemas.openxmlformats.org/officeDocument/2006/relationships/image"/><Relationship Id="rId24" Target="../media/image67.png" Type="http://schemas.openxmlformats.org/officeDocument/2006/relationships/image"/><Relationship Id="rId25" Target="../media/image68.svg" Type="http://schemas.openxmlformats.org/officeDocument/2006/relationships/image"/><Relationship Id="rId26" Target="../media/image69.png" Type="http://schemas.openxmlformats.org/officeDocument/2006/relationships/image"/><Relationship Id="rId27" Target="../media/image70.svg" Type="http://schemas.openxmlformats.org/officeDocument/2006/relationships/image"/><Relationship Id="rId28" Target="../media/image27.png" Type="http://schemas.openxmlformats.org/officeDocument/2006/relationships/image"/><Relationship Id="rId29" Target="../media/image28.svg" Type="http://schemas.openxmlformats.org/officeDocument/2006/relationships/image"/><Relationship Id="rId3" Target="https://www.bak.admin.ch/bak/fr/home/themes/definition-de-la-culture-par-l-unesco.html" TargetMode="External" Type="http://schemas.openxmlformats.org/officeDocument/2006/relationships/hyperlink"/><Relationship Id="rId30" Target="../media/image3.png" Type="http://schemas.openxmlformats.org/officeDocument/2006/relationships/image"/><Relationship Id="rId31" Target="../media/image4.svg" Type="http://schemas.openxmlformats.org/officeDocument/2006/relationships/image"/><Relationship Id="rId4" Target="../media/image51.png" Type="http://schemas.openxmlformats.org/officeDocument/2006/relationships/image"/><Relationship Id="rId5" Target="../media/image52.svg" Type="http://schemas.openxmlformats.org/officeDocument/2006/relationships/image"/><Relationship Id="rId6" Target="../media/image53.png" Type="http://schemas.openxmlformats.org/officeDocument/2006/relationships/image"/><Relationship Id="rId7" Target="../media/image54.svg" Type="http://schemas.openxmlformats.org/officeDocument/2006/relationships/image"/><Relationship Id="rId8" Target="../media/image55.png" Type="http://schemas.openxmlformats.org/officeDocument/2006/relationships/image"/><Relationship Id="rId9" Target="../media/image5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17.png" Type="http://schemas.openxmlformats.org/officeDocument/2006/relationships/image"/><Relationship Id="rId13" Target="../media/image18.svg" Type="http://schemas.openxmlformats.org/officeDocument/2006/relationships/image"/><Relationship Id="rId14" Target="../media/image19.png" Type="http://schemas.openxmlformats.org/officeDocument/2006/relationships/image"/><Relationship Id="rId15" Target="../media/image20.svg" Type="http://schemas.openxmlformats.org/officeDocument/2006/relationships/image"/><Relationship Id="rId16" Target="../media/image11.png" Type="http://schemas.openxmlformats.org/officeDocument/2006/relationships/image"/><Relationship Id="rId17" Target="../media/image12.svg" Type="http://schemas.openxmlformats.org/officeDocument/2006/relationships/image"/><Relationship Id="rId18" Target="../media/image15.png" Type="http://schemas.openxmlformats.org/officeDocument/2006/relationships/image"/><Relationship Id="rId19" Target="../media/image16.svg" Type="http://schemas.openxmlformats.org/officeDocument/2006/relationships/image"/><Relationship Id="rId2" Target="../notesSlides/notesSlide4.xml" Type="http://schemas.openxmlformats.org/officeDocument/2006/relationships/notesSlide"/><Relationship Id="rId20" Target="../media/image9.png" Type="http://schemas.openxmlformats.org/officeDocument/2006/relationships/image"/><Relationship Id="rId21" Target="../media/image10.svg" Type="http://schemas.openxmlformats.org/officeDocument/2006/relationships/image"/><Relationship Id="rId22" Target="../media/image71.png" Type="http://schemas.openxmlformats.org/officeDocument/2006/relationships/image"/><Relationship Id="rId23" Target="../media/image72.svg" Type="http://schemas.openxmlformats.org/officeDocument/2006/relationships/image"/><Relationship Id="rId24" Target="../media/image3.png" Type="http://schemas.openxmlformats.org/officeDocument/2006/relationships/image"/><Relationship Id="rId25" Target="../media/image4.svg" Type="http://schemas.openxmlformats.org/officeDocument/2006/relationships/image"/><Relationship Id="rId26" Target="../media/image21.png" Type="http://schemas.openxmlformats.org/officeDocument/2006/relationships/image"/><Relationship Id="rId27" Target="../media/image22.svg" Type="http://schemas.openxmlformats.org/officeDocument/2006/relationships/image"/><Relationship Id="rId28" Target="../media/image73.png" Type="http://schemas.openxmlformats.org/officeDocument/2006/relationships/image"/><Relationship Id="rId29" Target="../media/image74.svg" Type="http://schemas.openxmlformats.org/officeDocument/2006/relationships/image"/><Relationship Id="rId3" Target="https://books.openedition.org/iheid/3920" TargetMode="External" Type="http://schemas.openxmlformats.org/officeDocument/2006/relationships/hyperlink"/><Relationship Id="rId30" Target="../media/image13.png" Type="http://schemas.openxmlformats.org/officeDocument/2006/relationships/image"/><Relationship Id="rId31" Target="../media/image14.svg" Type="http://schemas.openxmlformats.org/officeDocument/2006/relationships/image"/><Relationship Id="rId32" Target="../media/image35.png" Type="http://schemas.openxmlformats.org/officeDocument/2006/relationships/image"/><Relationship Id="rId33" Target="../media/image36.svg" Type="http://schemas.openxmlformats.org/officeDocument/2006/relationships/image"/><Relationship Id="rId34" Target="../media/image37.png" Type="http://schemas.openxmlformats.org/officeDocument/2006/relationships/image"/><Relationship Id="rId35" Target="../media/image38.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53.png" Type="http://schemas.openxmlformats.org/officeDocument/2006/relationships/image"/><Relationship Id="rId7" Target="../media/image54.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svg" Type="http://schemas.openxmlformats.org/officeDocument/2006/relationships/image"/><Relationship Id="rId11" Target="../media/image77.png" Type="http://schemas.openxmlformats.org/officeDocument/2006/relationships/image"/><Relationship Id="rId12" Target="../media/image78.svg" Type="http://schemas.openxmlformats.org/officeDocument/2006/relationships/image"/><Relationship Id="rId13" Target="../media/image79.png" Type="http://schemas.openxmlformats.org/officeDocument/2006/relationships/image"/><Relationship Id="rId14" Target="../media/image80.svg" Type="http://schemas.openxmlformats.org/officeDocument/2006/relationships/image"/><Relationship Id="rId15" Target="../media/image21.png" Type="http://schemas.openxmlformats.org/officeDocument/2006/relationships/image"/><Relationship Id="rId16" Target="../media/image22.svg" Type="http://schemas.openxmlformats.org/officeDocument/2006/relationships/image"/><Relationship Id="rId17" Target="../media/image31.png" Type="http://schemas.openxmlformats.org/officeDocument/2006/relationships/image"/><Relationship Id="rId18" Target="../media/image32.svg" Type="http://schemas.openxmlformats.org/officeDocument/2006/relationships/image"/><Relationship Id="rId19" Target="../media/image81.png" Type="http://schemas.openxmlformats.org/officeDocument/2006/relationships/image"/><Relationship Id="rId2" Target="../notesSlides/notesSlide5.xml" Type="http://schemas.openxmlformats.org/officeDocument/2006/relationships/notesSlide"/><Relationship Id="rId20" Target="../media/image82.svg" Type="http://schemas.openxmlformats.org/officeDocument/2006/relationships/image"/><Relationship Id="rId21" Target="../media/image55.png" Type="http://schemas.openxmlformats.org/officeDocument/2006/relationships/image"/><Relationship Id="rId22" Target="../media/image56.svg" Type="http://schemas.openxmlformats.org/officeDocument/2006/relationships/image"/><Relationship Id="rId23" Target="../media/image83.png" Type="http://schemas.openxmlformats.org/officeDocument/2006/relationships/image"/><Relationship Id="rId24" Target="../media/image84.svg" Type="http://schemas.openxmlformats.org/officeDocument/2006/relationships/image"/><Relationship Id="rId25" Target="../media/image85.png" Type="http://schemas.openxmlformats.org/officeDocument/2006/relationships/image"/><Relationship Id="rId26" Target="../media/image86.svg" Type="http://schemas.openxmlformats.org/officeDocument/2006/relationships/image"/><Relationship Id="rId27" Target="../media/image87.png" Type="http://schemas.openxmlformats.org/officeDocument/2006/relationships/image"/><Relationship Id="rId28" Target="../media/image88.svg" Type="http://schemas.openxmlformats.org/officeDocument/2006/relationships/image"/><Relationship Id="rId29" Target="../media/image89.png" Type="http://schemas.openxmlformats.org/officeDocument/2006/relationships/image"/><Relationship Id="rId3" Target="../media/image45.png" Type="http://schemas.openxmlformats.org/officeDocument/2006/relationships/image"/><Relationship Id="rId30" Target="../media/image90.svg" Type="http://schemas.openxmlformats.org/officeDocument/2006/relationships/image"/><Relationship Id="rId4" Target="../media/image46.svg" Type="http://schemas.openxmlformats.org/officeDocument/2006/relationships/image"/><Relationship Id="rId5" Target="../media/image75.png" Type="http://schemas.openxmlformats.org/officeDocument/2006/relationships/image"/><Relationship Id="rId6" Target="../media/image76.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3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6.svg" Type="http://schemas.openxmlformats.org/officeDocument/2006/relationships/image"/><Relationship Id="rId11" Target="../media/image57.png" Type="http://schemas.openxmlformats.org/officeDocument/2006/relationships/image"/><Relationship Id="rId12" Target="../media/image58.svg" Type="http://schemas.openxmlformats.org/officeDocument/2006/relationships/image"/><Relationship Id="rId13" Target="../media/image59.png" Type="http://schemas.openxmlformats.org/officeDocument/2006/relationships/image"/><Relationship Id="rId14" Target="../media/image60.svg" Type="http://schemas.openxmlformats.org/officeDocument/2006/relationships/image"/><Relationship Id="rId15" Target="../media/image13.png" Type="http://schemas.openxmlformats.org/officeDocument/2006/relationships/image"/><Relationship Id="rId16" Target="../media/image14.svg" Type="http://schemas.openxmlformats.org/officeDocument/2006/relationships/image"/><Relationship Id="rId17" Target="../media/image61.png" Type="http://schemas.openxmlformats.org/officeDocument/2006/relationships/image"/><Relationship Id="rId18" Target="../media/image62.svg" Type="http://schemas.openxmlformats.org/officeDocument/2006/relationships/image"/><Relationship Id="rId19" Target="../media/image63.png" Type="http://schemas.openxmlformats.org/officeDocument/2006/relationships/image"/><Relationship Id="rId2" Target="../notesSlides/notesSlide6.xml" Type="http://schemas.openxmlformats.org/officeDocument/2006/relationships/notesSlide"/><Relationship Id="rId20" Target="../media/image64.svg" Type="http://schemas.openxmlformats.org/officeDocument/2006/relationships/image"/><Relationship Id="rId21" Target="../media/image21.png" Type="http://schemas.openxmlformats.org/officeDocument/2006/relationships/image"/><Relationship Id="rId22" Target="../media/image22.svg" Type="http://schemas.openxmlformats.org/officeDocument/2006/relationships/image"/><Relationship Id="rId23" Target="../media/image65.png" Type="http://schemas.openxmlformats.org/officeDocument/2006/relationships/image"/><Relationship Id="rId24" Target="../media/image66.svg" Type="http://schemas.openxmlformats.org/officeDocument/2006/relationships/image"/><Relationship Id="rId25" Target="../media/image67.png" Type="http://schemas.openxmlformats.org/officeDocument/2006/relationships/image"/><Relationship Id="rId26" Target="../media/image68.svg" Type="http://schemas.openxmlformats.org/officeDocument/2006/relationships/image"/><Relationship Id="rId27" Target="../media/image69.png" Type="http://schemas.openxmlformats.org/officeDocument/2006/relationships/image"/><Relationship Id="rId28" Target="../media/image70.svg" Type="http://schemas.openxmlformats.org/officeDocument/2006/relationships/image"/><Relationship Id="rId29" Target="../media/image27.png" Type="http://schemas.openxmlformats.org/officeDocument/2006/relationships/image"/><Relationship Id="rId3" Target="../media/image91.png" Type="http://schemas.openxmlformats.org/officeDocument/2006/relationships/image"/><Relationship Id="rId30" Target="../media/image28.svg" Type="http://schemas.openxmlformats.org/officeDocument/2006/relationships/image"/><Relationship Id="rId31" Target="../media/image3.png" Type="http://schemas.openxmlformats.org/officeDocument/2006/relationships/image"/><Relationship Id="rId32" Target="../media/image4.svg" Type="http://schemas.openxmlformats.org/officeDocument/2006/relationships/image"/><Relationship Id="rId33" Target="../media/image93.png" Type="http://schemas.openxmlformats.org/officeDocument/2006/relationships/image"/><Relationship Id="rId34" Target="../media/image94.svg" Type="http://schemas.openxmlformats.org/officeDocument/2006/relationships/image"/><Relationship Id="rId4" Target="../media/image92.svg" Type="http://schemas.openxmlformats.org/officeDocument/2006/relationships/image"/><Relationship Id="rId5" Target="../media/image51.png" Type="http://schemas.openxmlformats.org/officeDocument/2006/relationships/image"/><Relationship Id="rId6" Target="../media/image52.svg" Type="http://schemas.openxmlformats.org/officeDocument/2006/relationships/image"/><Relationship Id="rId7" Target="../media/image53.png" Type="http://schemas.openxmlformats.org/officeDocument/2006/relationships/image"/><Relationship Id="rId8" Target="../media/image54.svg" Type="http://schemas.openxmlformats.org/officeDocument/2006/relationships/image"/><Relationship Id="rId9" Target="../media/image5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95.jpeg" Type="http://schemas.openxmlformats.org/officeDocument/2006/relationships/image"/><Relationship Id="rId4" Target="https://www.youtube.com/watch?v=g-ef-xhC_bU" TargetMode="External" Type="http://schemas.openxmlformats.org/officeDocument/2006/relationships/video"/></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svg" Type="http://schemas.openxmlformats.org/officeDocument/2006/relationships/image"/><Relationship Id="rId11" Target="../media/image96.png" Type="http://schemas.openxmlformats.org/officeDocument/2006/relationships/image"/><Relationship Id="rId12" Target="../media/image97.svg" Type="http://schemas.openxmlformats.org/officeDocument/2006/relationships/image"/><Relationship Id="rId13" Target="../media/image3.png" Type="http://schemas.openxmlformats.org/officeDocument/2006/relationships/image"/><Relationship Id="rId14" Target="../media/image4.svg" Type="http://schemas.openxmlformats.org/officeDocument/2006/relationships/image"/><Relationship Id="rId15" Target="../media/image21.png" Type="http://schemas.openxmlformats.org/officeDocument/2006/relationships/image"/><Relationship Id="rId16" Target="../media/image22.svg" Type="http://schemas.openxmlformats.org/officeDocument/2006/relationships/image"/><Relationship Id="rId17" Target="../media/image98.png" Type="http://schemas.openxmlformats.org/officeDocument/2006/relationships/image"/><Relationship Id="rId18" Target="../media/image99.svg" Type="http://schemas.openxmlformats.org/officeDocument/2006/relationships/image"/><Relationship Id="rId19" Target="../media/image59.png" Type="http://schemas.openxmlformats.org/officeDocument/2006/relationships/image"/><Relationship Id="rId2" Target="../notesSlides/notesSlide8.xml" Type="http://schemas.openxmlformats.org/officeDocument/2006/relationships/notesSlide"/><Relationship Id="rId20" Target="../media/image60.sv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1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5.svg" Type="http://schemas.openxmlformats.org/officeDocument/2006/relationships/image"/><Relationship Id="rId11" Target="../media/image15.png" Type="http://schemas.openxmlformats.org/officeDocument/2006/relationships/image"/><Relationship Id="rId12" Target="../media/image16.svg" Type="http://schemas.openxmlformats.org/officeDocument/2006/relationships/image"/><Relationship Id="rId13" Target="../media/image106.png" Type="http://schemas.openxmlformats.org/officeDocument/2006/relationships/image"/><Relationship Id="rId14" Target="../media/image107.svg" Type="http://schemas.openxmlformats.org/officeDocument/2006/relationships/image"/><Relationship Id="rId15" Target="../media/image108.png" Type="http://schemas.openxmlformats.org/officeDocument/2006/relationships/image"/><Relationship Id="rId16" Target="../media/image109.svg" Type="http://schemas.openxmlformats.org/officeDocument/2006/relationships/image"/><Relationship Id="rId17" Target="../media/image21.png" Type="http://schemas.openxmlformats.org/officeDocument/2006/relationships/image"/><Relationship Id="rId18" Target="../media/image22.svg" Type="http://schemas.openxmlformats.org/officeDocument/2006/relationships/image"/><Relationship Id="rId19" Target="../media/image110.png" Type="http://schemas.openxmlformats.org/officeDocument/2006/relationships/image"/><Relationship Id="rId2" Target="../notesSlides/notesSlide9.xml" Type="http://schemas.openxmlformats.org/officeDocument/2006/relationships/notesSlide"/><Relationship Id="rId20" Target="../media/image111.svg" Type="http://schemas.openxmlformats.org/officeDocument/2006/relationships/image"/><Relationship Id="rId21" Target="../media/image112.png" Type="http://schemas.openxmlformats.org/officeDocument/2006/relationships/image"/><Relationship Id="rId22" Target="../media/image113.svg" Type="http://schemas.openxmlformats.org/officeDocument/2006/relationships/image"/><Relationship Id="rId23" Target="../media/image114.png" Type="http://schemas.openxmlformats.org/officeDocument/2006/relationships/image"/><Relationship Id="rId24" Target="../media/image115.svg" Type="http://schemas.openxmlformats.org/officeDocument/2006/relationships/image"/><Relationship Id="rId25" Target="../media/image116.png" Type="http://schemas.openxmlformats.org/officeDocument/2006/relationships/image"/><Relationship Id="rId26" Target="../media/image3.png" Type="http://schemas.openxmlformats.org/officeDocument/2006/relationships/image"/><Relationship Id="rId27" Target="../media/image4.sv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00.png" Type="http://schemas.openxmlformats.org/officeDocument/2006/relationships/image"/><Relationship Id="rId6" Target="../media/image101.svg" Type="http://schemas.openxmlformats.org/officeDocument/2006/relationships/image"/><Relationship Id="rId7" Target="../media/image102.png" Type="http://schemas.openxmlformats.org/officeDocument/2006/relationships/image"/><Relationship Id="rId8" Target="../media/image103.svg" Type="http://schemas.openxmlformats.org/officeDocument/2006/relationships/image"/><Relationship Id="rId9" Target="../media/image10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D5175"/>
        </a:solidFill>
      </p:bgPr>
    </p:bg>
    <p:spTree>
      <p:nvGrpSpPr>
        <p:cNvPr id="1" name=""/>
        <p:cNvGrpSpPr/>
        <p:nvPr/>
      </p:nvGrpSpPr>
      <p:grpSpPr>
        <a:xfrm>
          <a:off x="0" y="0"/>
          <a:ext cx="0" cy="0"/>
          <a:chOff x="0" y="0"/>
          <a:chExt cx="0" cy="0"/>
        </a:xfrm>
      </p:grpSpPr>
      <p:sp>
        <p:nvSpPr>
          <p:cNvPr name="TextBox 2" id="2"/>
          <p:cNvSpPr txBox="true"/>
          <p:nvPr/>
        </p:nvSpPr>
        <p:spPr>
          <a:xfrm rot="0">
            <a:off x="1000125" y="1210928"/>
            <a:ext cx="10700072" cy="2763809"/>
          </a:xfrm>
          <a:prstGeom prst="rect">
            <a:avLst/>
          </a:prstGeom>
        </p:spPr>
        <p:txBody>
          <a:bodyPr anchor="t" rtlCol="false" tIns="0" lIns="0" bIns="0" rIns="0">
            <a:spAutoFit/>
          </a:bodyPr>
          <a:lstStyle/>
          <a:p>
            <a:pPr algn="l" marL="0" indent="0" lvl="0">
              <a:lnSpc>
                <a:spcPts val="9805"/>
              </a:lnSpc>
            </a:pPr>
            <a:r>
              <a:rPr lang="en-US" sz="10431">
                <a:solidFill>
                  <a:srgbClr val="FDE0A0"/>
                </a:solidFill>
                <a:latin typeface="Chunk Five"/>
                <a:ea typeface="Chunk Five"/>
                <a:cs typeface="Chunk Five"/>
                <a:sym typeface="Chunk Five"/>
              </a:rPr>
              <a:t>R</a:t>
            </a:r>
            <a:r>
              <a:rPr lang="en-US" sz="10431" u="sng">
                <a:solidFill>
                  <a:srgbClr val="FDE0A0"/>
                </a:solidFill>
                <a:latin typeface="Chunk Five"/>
                <a:ea typeface="Chunk Five"/>
                <a:cs typeface="Chunk Five"/>
                <a:sym typeface="Chunk Five"/>
                <a:hlinkClick r:id="rId3" tooltip="https://moodle.insa-toulouse.fr/course/section.php?id=7354"/>
              </a:rPr>
              <a:t>elations interculturelles</a:t>
            </a:r>
          </a:p>
        </p:txBody>
      </p:sp>
      <p:sp>
        <p:nvSpPr>
          <p:cNvPr name="AutoShape 3" id="3">
            <a:extLst>
              <a:ext uri="{C183D7F6-B498-43B3-948B-1728B52AA6E4}">
                <adec:decorative xmlns:adec="http://schemas.microsoft.com/office/drawing/2017/decorative" val="1"/>
              </a:ext>
            </a:extLst>
          </p:cNvPr>
          <p:cNvSpPr/>
          <p:nvPr/>
        </p:nvSpPr>
        <p:spPr>
          <a:xfrm rot="0">
            <a:off x="6570378" y="7865455"/>
            <a:ext cx="6484180" cy="2542534"/>
          </a:xfrm>
          <a:prstGeom prst="rect">
            <a:avLst/>
          </a:prstGeom>
          <a:solidFill>
            <a:srgbClr val="FDE0A0"/>
          </a:solidFill>
        </p:spPr>
      </p:sp>
      <p:sp>
        <p:nvSpPr>
          <p:cNvPr name="AutoShape 4" id="4">
            <a:extLst>
              <a:ext uri="{C183D7F6-B498-43B3-948B-1728B52AA6E4}">
                <adec:decorative xmlns:adec="http://schemas.microsoft.com/office/drawing/2017/decorative" val="1"/>
              </a:ext>
            </a:extLst>
          </p:cNvPr>
          <p:cNvSpPr/>
          <p:nvPr/>
        </p:nvSpPr>
        <p:spPr>
          <a:xfrm rot="0">
            <a:off x="10400018" y="6655231"/>
            <a:ext cx="4955853" cy="3631769"/>
          </a:xfrm>
          <a:prstGeom prst="rect">
            <a:avLst/>
          </a:prstGeom>
          <a:solidFill>
            <a:srgbClr val="FDE0A0"/>
          </a:solidFill>
        </p:spPr>
      </p:sp>
      <p:sp>
        <p:nvSpPr>
          <p:cNvPr name="AutoShape 5" id="5">
            <a:extLst>
              <a:ext uri="{C183D7F6-B498-43B3-948B-1728B52AA6E4}">
                <adec:decorative xmlns:adec="http://schemas.microsoft.com/office/drawing/2017/decorative" val="1"/>
              </a:ext>
            </a:extLst>
          </p:cNvPr>
          <p:cNvSpPr/>
          <p:nvPr/>
        </p:nvSpPr>
        <p:spPr>
          <a:xfrm rot="0">
            <a:off x="13926856" y="7161873"/>
            <a:ext cx="3104152" cy="3949700"/>
          </a:xfrm>
          <a:prstGeom prst="rect">
            <a:avLst/>
          </a:prstGeom>
          <a:solidFill>
            <a:srgbClr val="829B62"/>
          </a:solidFill>
        </p:spPr>
      </p:sp>
      <p:sp>
        <p:nvSpPr>
          <p:cNvPr name="AutoShape 6" id="6">
            <a:extLst>
              <a:ext uri="{C183D7F6-B498-43B3-948B-1728B52AA6E4}">
                <adec:decorative xmlns:adec="http://schemas.microsoft.com/office/drawing/2017/decorative" val="1"/>
              </a:ext>
            </a:extLst>
          </p:cNvPr>
          <p:cNvSpPr/>
          <p:nvPr/>
        </p:nvSpPr>
        <p:spPr>
          <a:xfrm rot="0">
            <a:off x="15338163" y="6654399"/>
            <a:ext cx="3225740" cy="3753590"/>
          </a:xfrm>
          <a:prstGeom prst="rect">
            <a:avLst/>
          </a:prstGeom>
          <a:solidFill>
            <a:srgbClr val="829B62"/>
          </a:solidFill>
        </p:spPr>
      </p:sp>
      <p:sp>
        <p:nvSpPr>
          <p:cNvPr name="AutoShape 7" id="7">
            <a:extLst>
              <a:ext uri="{C183D7F6-B498-43B3-948B-1728B52AA6E4}">
                <adec:decorative xmlns:adec="http://schemas.microsoft.com/office/drawing/2017/decorative" val="1"/>
              </a:ext>
            </a:extLst>
          </p:cNvPr>
          <p:cNvSpPr/>
          <p:nvPr/>
        </p:nvSpPr>
        <p:spPr>
          <a:xfrm rot="0">
            <a:off x="14648888" y="826478"/>
            <a:ext cx="3905035" cy="3241166"/>
          </a:xfrm>
          <a:prstGeom prst="rect">
            <a:avLst/>
          </a:prstGeom>
          <a:solidFill>
            <a:srgbClr val="FFCE5C"/>
          </a:solidFill>
        </p:spPr>
      </p:sp>
      <p:sp>
        <p:nvSpPr>
          <p:cNvPr name="Freeform 8" id="8" descr="organic shape"/>
          <p:cNvSpPr/>
          <p:nvPr/>
        </p:nvSpPr>
        <p:spPr>
          <a:xfrm flipH="true" flipV="false" rot="0">
            <a:off x="11356046" y="6437406"/>
            <a:ext cx="5078084" cy="4470145"/>
          </a:xfrm>
          <a:custGeom>
            <a:avLst/>
            <a:gdLst/>
            <a:ahLst/>
            <a:cxnLst/>
            <a:rect r="r" b="b" t="t" l="l"/>
            <a:pathLst>
              <a:path h="4470145" w="5078084">
                <a:moveTo>
                  <a:pt x="5078085" y="0"/>
                </a:moveTo>
                <a:lnTo>
                  <a:pt x="0" y="0"/>
                </a:lnTo>
                <a:lnTo>
                  <a:pt x="0" y="4470144"/>
                </a:lnTo>
                <a:lnTo>
                  <a:pt x="5078085" y="4470144"/>
                </a:lnTo>
                <a:lnTo>
                  <a:pt x="5078085"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9" id="9">
            <a:extLst>
              <a:ext uri="{C183D7F6-B498-43B3-948B-1728B52AA6E4}">
                <adec:decorative xmlns:adec="http://schemas.microsoft.com/office/drawing/2017/decorative" val="1"/>
              </a:ext>
            </a:extLst>
          </p:cNvPr>
          <p:cNvSpPr/>
          <p:nvPr/>
        </p:nvSpPr>
        <p:spPr>
          <a:xfrm rot="0">
            <a:off x="15338163" y="3740854"/>
            <a:ext cx="3215760" cy="2914377"/>
          </a:xfrm>
          <a:prstGeom prst="rect">
            <a:avLst/>
          </a:prstGeom>
          <a:solidFill>
            <a:srgbClr val="829B62"/>
          </a:solidFill>
        </p:spPr>
      </p:sp>
      <p:sp>
        <p:nvSpPr>
          <p:cNvPr name="Freeform 10" id="10" descr="textured nipa hut illustration"/>
          <p:cNvSpPr/>
          <p:nvPr/>
        </p:nvSpPr>
        <p:spPr>
          <a:xfrm flipH="false" flipV="false" rot="0">
            <a:off x="11781990" y="8293099"/>
            <a:ext cx="1312985" cy="1687247"/>
          </a:xfrm>
          <a:custGeom>
            <a:avLst/>
            <a:gdLst/>
            <a:ahLst/>
            <a:cxnLst/>
            <a:rect r="r" b="b" t="t" l="l"/>
            <a:pathLst>
              <a:path h="1687247" w="1312985">
                <a:moveTo>
                  <a:pt x="0" y="0"/>
                </a:moveTo>
                <a:lnTo>
                  <a:pt x="1312985" y="0"/>
                </a:lnTo>
                <a:lnTo>
                  <a:pt x="1312985" y="1687247"/>
                </a:lnTo>
                <a:lnTo>
                  <a:pt x="0" y="16872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a:extLst>
              <a:ext uri="{C183D7F6-B498-43B3-948B-1728B52AA6E4}">
                <adec:decorative xmlns:adec="http://schemas.microsoft.com/office/drawing/2017/decorative" val="1"/>
              </a:ext>
            </a:extLst>
          </p:cNvPr>
          <p:cNvSpPr/>
          <p:nvPr/>
        </p:nvSpPr>
        <p:spPr>
          <a:xfrm flipH="false" flipV="false" rot="-10800000">
            <a:off x="10628518" y="3740854"/>
            <a:ext cx="1434967" cy="2869933"/>
          </a:xfrm>
          <a:custGeom>
            <a:avLst/>
            <a:gdLst/>
            <a:ahLst/>
            <a:cxnLst/>
            <a:rect r="r" b="b" t="t" l="l"/>
            <a:pathLst>
              <a:path h="2869933" w="1434967">
                <a:moveTo>
                  <a:pt x="0" y="0"/>
                </a:moveTo>
                <a:lnTo>
                  <a:pt x="1434967" y="0"/>
                </a:lnTo>
                <a:lnTo>
                  <a:pt x="1434967" y="2869933"/>
                </a:lnTo>
                <a:lnTo>
                  <a:pt x="0" y="286993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AutoShape 12" id="12">
            <a:extLst>
              <a:ext uri="{C183D7F6-B498-43B3-948B-1728B52AA6E4}">
                <adec:decorative xmlns:adec="http://schemas.microsoft.com/office/drawing/2017/decorative" val="1"/>
              </a:ext>
            </a:extLst>
          </p:cNvPr>
          <p:cNvSpPr/>
          <p:nvPr/>
        </p:nvSpPr>
        <p:spPr>
          <a:xfrm rot="0">
            <a:off x="11957279" y="3740854"/>
            <a:ext cx="4486377" cy="2869933"/>
          </a:xfrm>
          <a:prstGeom prst="rect">
            <a:avLst/>
          </a:prstGeom>
          <a:solidFill>
            <a:srgbClr val="6BB9D4"/>
          </a:solidFill>
        </p:spPr>
      </p:sp>
      <p:sp>
        <p:nvSpPr>
          <p:cNvPr name="Freeform 13" id="13">
            <a:extLst>
              <a:ext uri="{C183D7F6-B498-43B3-948B-1728B52AA6E4}">
                <adec:decorative xmlns:adec="http://schemas.microsoft.com/office/drawing/2017/decorative" val="1"/>
              </a:ext>
            </a:extLst>
          </p:cNvPr>
          <p:cNvSpPr/>
          <p:nvPr/>
        </p:nvSpPr>
        <p:spPr>
          <a:xfrm flipH="false" flipV="false" rot="-10800000">
            <a:off x="13292787" y="826478"/>
            <a:ext cx="1484661" cy="2969323"/>
          </a:xfrm>
          <a:custGeom>
            <a:avLst/>
            <a:gdLst/>
            <a:ahLst/>
            <a:cxnLst/>
            <a:rect r="r" b="b" t="t" l="l"/>
            <a:pathLst>
              <a:path h="2969323" w="1484661">
                <a:moveTo>
                  <a:pt x="0" y="0"/>
                </a:moveTo>
                <a:lnTo>
                  <a:pt x="1484661" y="0"/>
                </a:lnTo>
                <a:lnTo>
                  <a:pt x="1484661" y="2969322"/>
                </a:lnTo>
                <a:lnTo>
                  <a:pt x="0" y="296932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descr="textured river illustration"/>
          <p:cNvSpPr/>
          <p:nvPr/>
        </p:nvSpPr>
        <p:spPr>
          <a:xfrm flipH="false" flipV="false" rot="0">
            <a:off x="14648888" y="6154042"/>
            <a:ext cx="5078084" cy="4470145"/>
          </a:xfrm>
          <a:custGeom>
            <a:avLst/>
            <a:gdLst/>
            <a:ahLst/>
            <a:cxnLst/>
            <a:rect r="r" b="b" t="t" l="l"/>
            <a:pathLst>
              <a:path h="4470145" w="5078084">
                <a:moveTo>
                  <a:pt x="0" y="0"/>
                </a:moveTo>
                <a:lnTo>
                  <a:pt x="5078085" y="0"/>
                </a:lnTo>
                <a:lnTo>
                  <a:pt x="5078085" y="4470145"/>
                </a:lnTo>
                <a:lnTo>
                  <a:pt x="0" y="447014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descr="textured nipa hut illustration"/>
          <p:cNvSpPr/>
          <p:nvPr/>
        </p:nvSpPr>
        <p:spPr>
          <a:xfrm flipH="false" flipV="false" rot="0">
            <a:off x="13352287" y="7638849"/>
            <a:ext cx="1085604" cy="1395052"/>
          </a:xfrm>
          <a:custGeom>
            <a:avLst/>
            <a:gdLst/>
            <a:ahLst/>
            <a:cxnLst/>
            <a:rect r="r" b="b" t="t" l="l"/>
            <a:pathLst>
              <a:path h="1395052" w="1085604">
                <a:moveTo>
                  <a:pt x="0" y="0"/>
                </a:moveTo>
                <a:lnTo>
                  <a:pt x="1085604" y="0"/>
                </a:lnTo>
                <a:lnTo>
                  <a:pt x="1085604" y="1395052"/>
                </a:lnTo>
                <a:lnTo>
                  <a:pt x="0" y="13950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descr="textured mountain illustration"/>
          <p:cNvSpPr/>
          <p:nvPr/>
        </p:nvSpPr>
        <p:spPr>
          <a:xfrm flipH="false" flipV="false" rot="0">
            <a:off x="14046261" y="2183922"/>
            <a:ext cx="4507661" cy="4491270"/>
          </a:xfrm>
          <a:custGeom>
            <a:avLst/>
            <a:gdLst/>
            <a:ahLst/>
            <a:cxnLst/>
            <a:rect r="r" b="b" t="t" l="l"/>
            <a:pathLst>
              <a:path h="4491270" w="4507661">
                <a:moveTo>
                  <a:pt x="0" y="0"/>
                </a:moveTo>
                <a:lnTo>
                  <a:pt x="4507662" y="0"/>
                </a:lnTo>
                <a:lnTo>
                  <a:pt x="4507662" y="4491270"/>
                </a:lnTo>
                <a:lnTo>
                  <a:pt x="0" y="449127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7" id="17" descr="textured hills illustration"/>
          <p:cNvSpPr/>
          <p:nvPr/>
        </p:nvSpPr>
        <p:spPr>
          <a:xfrm flipH="false" flipV="false" rot="0">
            <a:off x="10679995" y="4819366"/>
            <a:ext cx="6097300" cy="1835033"/>
          </a:xfrm>
          <a:custGeom>
            <a:avLst/>
            <a:gdLst/>
            <a:ahLst/>
            <a:cxnLst/>
            <a:rect r="r" b="b" t="t" l="l"/>
            <a:pathLst>
              <a:path h="1835033" w="6097300">
                <a:moveTo>
                  <a:pt x="0" y="0"/>
                </a:moveTo>
                <a:lnTo>
                  <a:pt x="6097300" y="0"/>
                </a:lnTo>
                <a:lnTo>
                  <a:pt x="6097300" y="1835033"/>
                </a:lnTo>
                <a:lnTo>
                  <a:pt x="0" y="1835033"/>
                </a:lnTo>
                <a:lnTo>
                  <a:pt x="0" y="0"/>
                </a:lnTo>
                <a:close/>
              </a:path>
            </a:pathLst>
          </a:custGeom>
          <a:blipFill>
            <a:blip r:embed="rId16">
              <a:extLst>
                <a:ext uri="{96DAC541-7B7A-43D3-8B79-37D633B846F1}">
                  <asvg:svgBlip xmlns:asvg="http://schemas.microsoft.com/office/drawing/2016/SVG/main" r:embed="rId17"/>
                </a:ext>
              </a:extLst>
            </a:blip>
            <a:stretch>
              <a:fillRect l="0" t="0" r="-1075" b="-24540"/>
            </a:stretch>
          </a:blipFill>
        </p:spPr>
      </p:sp>
      <p:sp>
        <p:nvSpPr>
          <p:cNvPr name="Freeform 18" id="18" descr="textured sun illustration"/>
          <p:cNvSpPr/>
          <p:nvPr/>
        </p:nvSpPr>
        <p:spPr>
          <a:xfrm flipH="false" flipV="false" rot="0">
            <a:off x="11537125" y="1637493"/>
            <a:ext cx="3397023" cy="3341435"/>
          </a:xfrm>
          <a:custGeom>
            <a:avLst/>
            <a:gdLst/>
            <a:ahLst/>
            <a:cxnLst/>
            <a:rect r="r" b="b" t="t" l="l"/>
            <a:pathLst>
              <a:path h="3341435" w="3397023">
                <a:moveTo>
                  <a:pt x="0" y="0"/>
                </a:moveTo>
                <a:lnTo>
                  <a:pt x="3397023" y="0"/>
                </a:lnTo>
                <a:lnTo>
                  <a:pt x="3397023" y="3341434"/>
                </a:lnTo>
                <a:lnTo>
                  <a:pt x="0" y="3341434"/>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9" id="19" descr="textured cloud illustration"/>
          <p:cNvSpPr/>
          <p:nvPr/>
        </p:nvSpPr>
        <p:spPr>
          <a:xfrm flipH="false" flipV="false" rot="0">
            <a:off x="13292787" y="1746488"/>
            <a:ext cx="3270567" cy="1183351"/>
          </a:xfrm>
          <a:custGeom>
            <a:avLst/>
            <a:gdLst/>
            <a:ahLst/>
            <a:cxnLst/>
            <a:rect r="r" b="b" t="t" l="l"/>
            <a:pathLst>
              <a:path h="1183351" w="3270567">
                <a:moveTo>
                  <a:pt x="0" y="0"/>
                </a:moveTo>
                <a:lnTo>
                  <a:pt x="3270567" y="0"/>
                </a:lnTo>
                <a:lnTo>
                  <a:pt x="3270567" y="1183351"/>
                </a:lnTo>
                <a:lnTo>
                  <a:pt x="0" y="1183351"/>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20" id="20" descr="textured cloud illustration"/>
          <p:cNvSpPr/>
          <p:nvPr/>
        </p:nvSpPr>
        <p:spPr>
          <a:xfrm flipH="false" flipV="false" rot="0">
            <a:off x="16946043" y="2775297"/>
            <a:ext cx="3571812" cy="1292347"/>
          </a:xfrm>
          <a:custGeom>
            <a:avLst/>
            <a:gdLst/>
            <a:ahLst/>
            <a:cxnLst/>
            <a:rect r="r" b="b" t="t" l="l"/>
            <a:pathLst>
              <a:path h="1292347" w="3571812">
                <a:moveTo>
                  <a:pt x="0" y="0"/>
                </a:moveTo>
                <a:lnTo>
                  <a:pt x="3571812" y="0"/>
                </a:lnTo>
                <a:lnTo>
                  <a:pt x="3571812" y="1292347"/>
                </a:lnTo>
                <a:lnTo>
                  <a:pt x="0" y="1292347"/>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21" id="21" descr="textured mountains illustration"/>
          <p:cNvSpPr/>
          <p:nvPr/>
        </p:nvSpPr>
        <p:spPr>
          <a:xfrm flipH="false" flipV="false" rot="0">
            <a:off x="7988532" y="5339043"/>
            <a:ext cx="4822973" cy="2630712"/>
          </a:xfrm>
          <a:custGeom>
            <a:avLst/>
            <a:gdLst/>
            <a:ahLst/>
            <a:cxnLst/>
            <a:rect r="r" b="b" t="t" l="l"/>
            <a:pathLst>
              <a:path h="2630712" w="4822973">
                <a:moveTo>
                  <a:pt x="0" y="0"/>
                </a:moveTo>
                <a:lnTo>
                  <a:pt x="4822972" y="0"/>
                </a:lnTo>
                <a:lnTo>
                  <a:pt x="4822972" y="2630712"/>
                </a:lnTo>
                <a:lnTo>
                  <a:pt x="0" y="2630712"/>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22" id="22" descr="textured coconut tree illustration"/>
          <p:cNvSpPr/>
          <p:nvPr/>
        </p:nvSpPr>
        <p:spPr>
          <a:xfrm flipH="true" flipV="false" rot="0">
            <a:off x="8204654" y="8163567"/>
            <a:ext cx="1761406" cy="2728939"/>
          </a:xfrm>
          <a:custGeom>
            <a:avLst/>
            <a:gdLst/>
            <a:ahLst/>
            <a:cxnLst/>
            <a:rect r="r" b="b" t="t" l="l"/>
            <a:pathLst>
              <a:path h="2728939" w="1761406">
                <a:moveTo>
                  <a:pt x="1761407" y="0"/>
                </a:moveTo>
                <a:lnTo>
                  <a:pt x="0" y="0"/>
                </a:lnTo>
                <a:lnTo>
                  <a:pt x="0" y="2728940"/>
                </a:lnTo>
                <a:lnTo>
                  <a:pt x="1761407" y="2728940"/>
                </a:lnTo>
                <a:lnTo>
                  <a:pt x="1761407"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23" id="23" descr="textured coconut tree illustration"/>
          <p:cNvSpPr/>
          <p:nvPr/>
        </p:nvSpPr>
        <p:spPr>
          <a:xfrm flipH="false" flipV="false" rot="0">
            <a:off x="9513500" y="7175295"/>
            <a:ext cx="2114945" cy="3276675"/>
          </a:xfrm>
          <a:custGeom>
            <a:avLst/>
            <a:gdLst/>
            <a:ahLst/>
            <a:cxnLst/>
            <a:rect r="r" b="b" t="t" l="l"/>
            <a:pathLst>
              <a:path h="3276675" w="2114945">
                <a:moveTo>
                  <a:pt x="0" y="0"/>
                </a:moveTo>
                <a:lnTo>
                  <a:pt x="2114945" y="0"/>
                </a:lnTo>
                <a:lnTo>
                  <a:pt x="2114945" y="3276675"/>
                </a:lnTo>
                <a:lnTo>
                  <a:pt x="0" y="3276675"/>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24" id="24" descr="textured round tree illustration"/>
          <p:cNvSpPr/>
          <p:nvPr/>
        </p:nvSpPr>
        <p:spPr>
          <a:xfrm flipH="false" flipV="false" rot="0">
            <a:off x="14890523" y="5853832"/>
            <a:ext cx="588408" cy="1127612"/>
          </a:xfrm>
          <a:custGeom>
            <a:avLst/>
            <a:gdLst/>
            <a:ahLst/>
            <a:cxnLst/>
            <a:rect r="r" b="b" t="t" l="l"/>
            <a:pathLst>
              <a:path h="1127612" w="588408">
                <a:moveTo>
                  <a:pt x="0" y="0"/>
                </a:moveTo>
                <a:lnTo>
                  <a:pt x="588408" y="0"/>
                </a:lnTo>
                <a:lnTo>
                  <a:pt x="588408" y="1127612"/>
                </a:lnTo>
                <a:lnTo>
                  <a:pt x="0" y="1127612"/>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25" id="25" descr="textured round tree illustration"/>
          <p:cNvSpPr/>
          <p:nvPr/>
        </p:nvSpPr>
        <p:spPr>
          <a:xfrm flipH="false" flipV="false" rot="0">
            <a:off x="14035117" y="5896761"/>
            <a:ext cx="720456" cy="1380664"/>
          </a:xfrm>
          <a:custGeom>
            <a:avLst/>
            <a:gdLst/>
            <a:ahLst/>
            <a:cxnLst/>
            <a:rect r="r" b="b" t="t" l="l"/>
            <a:pathLst>
              <a:path h="1380664" w="720456">
                <a:moveTo>
                  <a:pt x="0" y="0"/>
                </a:moveTo>
                <a:lnTo>
                  <a:pt x="720456" y="0"/>
                </a:lnTo>
                <a:lnTo>
                  <a:pt x="720456" y="1380665"/>
                </a:lnTo>
                <a:lnTo>
                  <a:pt x="0" y="1380665"/>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26" id="26" descr="textured fish illustration"/>
          <p:cNvSpPr/>
          <p:nvPr/>
        </p:nvSpPr>
        <p:spPr>
          <a:xfrm flipH="false" flipV="false" rot="0">
            <a:off x="16892336" y="7033028"/>
            <a:ext cx="1184488" cy="516867"/>
          </a:xfrm>
          <a:custGeom>
            <a:avLst/>
            <a:gdLst/>
            <a:ahLst/>
            <a:cxnLst/>
            <a:rect r="r" b="b" t="t" l="l"/>
            <a:pathLst>
              <a:path h="516867" w="1184488">
                <a:moveTo>
                  <a:pt x="0" y="0"/>
                </a:moveTo>
                <a:lnTo>
                  <a:pt x="1184488" y="0"/>
                </a:lnTo>
                <a:lnTo>
                  <a:pt x="1184488" y="516867"/>
                </a:lnTo>
                <a:lnTo>
                  <a:pt x="0" y="516867"/>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27" id="27" descr="textured vinta boat illustration"/>
          <p:cNvSpPr/>
          <p:nvPr/>
        </p:nvSpPr>
        <p:spPr>
          <a:xfrm flipH="false" flipV="false" rot="0">
            <a:off x="14716405" y="7033028"/>
            <a:ext cx="2234628" cy="1892555"/>
          </a:xfrm>
          <a:custGeom>
            <a:avLst/>
            <a:gdLst/>
            <a:ahLst/>
            <a:cxnLst/>
            <a:rect r="r" b="b" t="t" l="l"/>
            <a:pathLst>
              <a:path h="1892555" w="2234628">
                <a:moveTo>
                  <a:pt x="0" y="0"/>
                </a:moveTo>
                <a:lnTo>
                  <a:pt x="2234628" y="0"/>
                </a:lnTo>
                <a:lnTo>
                  <a:pt x="2234628" y="1892555"/>
                </a:lnTo>
                <a:lnTo>
                  <a:pt x="0" y="1892555"/>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28" id="28" descr="textured fish illustration"/>
          <p:cNvSpPr/>
          <p:nvPr/>
        </p:nvSpPr>
        <p:spPr>
          <a:xfrm flipH="false" flipV="false" rot="0">
            <a:off x="16233417" y="6396797"/>
            <a:ext cx="1184488" cy="516867"/>
          </a:xfrm>
          <a:custGeom>
            <a:avLst/>
            <a:gdLst/>
            <a:ahLst/>
            <a:cxnLst/>
            <a:rect r="r" b="b" t="t" l="l"/>
            <a:pathLst>
              <a:path h="516867" w="1184488">
                <a:moveTo>
                  <a:pt x="0" y="0"/>
                </a:moveTo>
                <a:lnTo>
                  <a:pt x="1184488" y="0"/>
                </a:lnTo>
                <a:lnTo>
                  <a:pt x="1184488" y="516867"/>
                </a:lnTo>
                <a:lnTo>
                  <a:pt x="0" y="516867"/>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29" id="29">
            <a:extLst>
              <a:ext uri="{C183D7F6-B498-43B3-948B-1728B52AA6E4}">
                <adec:decorative xmlns:adec="http://schemas.microsoft.com/office/drawing/2017/decorative" val="1"/>
              </a:ext>
            </a:extLst>
          </p:cNvPr>
          <p:cNvSpPr/>
          <p:nvPr/>
        </p:nvSpPr>
        <p:spPr>
          <a:xfrm flipH="false" flipV="false" rot="-10800000">
            <a:off x="5044489" y="7865455"/>
            <a:ext cx="1535414" cy="3070828"/>
          </a:xfrm>
          <a:custGeom>
            <a:avLst/>
            <a:gdLst/>
            <a:ahLst/>
            <a:cxnLst/>
            <a:rect r="r" b="b" t="t" l="l"/>
            <a:pathLst>
              <a:path h="3070828" w="1535414">
                <a:moveTo>
                  <a:pt x="0" y="0"/>
                </a:moveTo>
                <a:lnTo>
                  <a:pt x="1535414" y="0"/>
                </a:lnTo>
                <a:lnTo>
                  <a:pt x="1535414" y="3070829"/>
                </a:lnTo>
                <a:lnTo>
                  <a:pt x="0" y="3070829"/>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30" id="30" descr="textured ramen bowl illustration"/>
          <p:cNvSpPr/>
          <p:nvPr/>
        </p:nvSpPr>
        <p:spPr>
          <a:xfrm flipH="false" flipV="false" rot="0">
            <a:off x="6018468" y="7381288"/>
            <a:ext cx="2379417" cy="1652613"/>
          </a:xfrm>
          <a:custGeom>
            <a:avLst/>
            <a:gdLst/>
            <a:ahLst/>
            <a:cxnLst/>
            <a:rect r="r" b="b" t="t" l="l"/>
            <a:pathLst>
              <a:path h="1652613" w="2379417">
                <a:moveTo>
                  <a:pt x="0" y="0"/>
                </a:moveTo>
                <a:lnTo>
                  <a:pt x="2379416" y="0"/>
                </a:lnTo>
                <a:lnTo>
                  <a:pt x="2379416" y="1652613"/>
                </a:lnTo>
                <a:lnTo>
                  <a:pt x="0" y="1652613"/>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Freeform 31" id="31" descr="textured orange fruit illustration"/>
          <p:cNvSpPr/>
          <p:nvPr/>
        </p:nvSpPr>
        <p:spPr>
          <a:xfrm flipH="false" flipV="false" rot="806744">
            <a:off x="7368475" y="8135682"/>
            <a:ext cx="1169152" cy="1516589"/>
          </a:xfrm>
          <a:custGeom>
            <a:avLst/>
            <a:gdLst/>
            <a:ahLst/>
            <a:cxnLst/>
            <a:rect r="r" b="b" t="t" l="l"/>
            <a:pathLst>
              <a:path h="1516589" w="1169152">
                <a:moveTo>
                  <a:pt x="0" y="0"/>
                </a:moveTo>
                <a:lnTo>
                  <a:pt x="1169153" y="0"/>
                </a:lnTo>
                <a:lnTo>
                  <a:pt x="1169153" y="1516589"/>
                </a:lnTo>
                <a:lnTo>
                  <a:pt x="0" y="1516589"/>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sp>
        <p:nvSpPr>
          <p:cNvPr name="Freeform 32" id="32" descr="textured orange fruit illustration"/>
          <p:cNvSpPr/>
          <p:nvPr/>
        </p:nvSpPr>
        <p:spPr>
          <a:xfrm flipH="false" flipV="false" rot="-1585154">
            <a:off x="6507558" y="8494450"/>
            <a:ext cx="1169152" cy="1516589"/>
          </a:xfrm>
          <a:custGeom>
            <a:avLst/>
            <a:gdLst/>
            <a:ahLst/>
            <a:cxnLst/>
            <a:rect r="r" b="b" t="t" l="l"/>
            <a:pathLst>
              <a:path h="1516589" w="1169152">
                <a:moveTo>
                  <a:pt x="0" y="0"/>
                </a:moveTo>
                <a:lnTo>
                  <a:pt x="1169153" y="0"/>
                </a:lnTo>
                <a:lnTo>
                  <a:pt x="1169153" y="1516590"/>
                </a:lnTo>
                <a:lnTo>
                  <a:pt x="0" y="1516590"/>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sp>
        <p:nvSpPr>
          <p:cNvPr name="Freeform 33" id="33" descr="textured nipa hut illustration"/>
          <p:cNvSpPr/>
          <p:nvPr/>
        </p:nvSpPr>
        <p:spPr>
          <a:xfrm flipH="false" flipV="false" rot="0">
            <a:off x="12669729" y="7309462"/>
            <a:ext cx="643625" cy="827089"/>
          </a:xfrm>
          <a:custGeom>
            <a:avLst/>
            <a:gdLst/>
            <a:ahLst/>
            <a:cxnLst/>
            <a:rect r="r" b="b" t="t" l="l"/>
            <a:pathLst>
              <a:path h="827089" w="643625">
                <a:moveTo>
                  <a:pt x="0" y="0"/>
                </a:moveTo>
                <a:lnTo>
                  <a:pt x="643626" y="0"/>
                </a:lnTo>
                <a:lnTo>
                  <a:pt x="643626" y="827089"/>
                </a:lnTo>
                <a:lnTo>
                  <a:pt x="0" y="8270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34" id="34">
            <a:extLst>
              <a:ext uri="{C183D7F6-B498-43B3-948B-1728B52AA6E4}">
                <adec:decorative xmlns:adec="http://schemas.microsoft.com/office/drawing/2017/decorative" val="1"/>
              </a:ext>
            </a:extLst>
          </p:cNvPr>
          <p:cNvSpPr/>
          <p:nvPr/>
        </p:nvSpPr>
        <p:spPr>
          <a:xfrm rot="0">
            <a:off x="13195940" y="9767415"/>
            <a:ext cx="3104152" cy="519585"/>
          </a:xfrm>
          <a:prstGeom prst="rect">
            <a:avLst/>
          </a:prstGeom>
          <a:solidFill>
            <a:srgbClr val="829B62"/>
          </a:solidFill>
        </p:spPr>
      </p:sp>
      <p:sp>
        <p:nvSpPr>
          <p:cNvPr name="TextBox 35" id="35"/>
          <p:cNvSpPr txBox="true"/>
          <p:nvPr/>
        </p:nvSpPr>
        <p:spPr>
          <a:xfrm rot="0">
            <a:off x="1170092" y="5163114"/>
            <a:ext cx="9076582" cy="1263672"/>
          </a:xfrm>
          <a:prstGeom prst="rect">
            <a:avLst/>
          </a:prstGeom>
        </p:spPr>
        <p:txBody>
          <a:bodyPr anchor="t" rtlCol="false" tIns="0" lIns="0" bIns="0" rIns="0">
            <a:spAutoFit/>
          </a:bodyPr>
          <a:lstStyle/>
          <a:p>
            <a:pPr algn="l">
              <a:lnSpc>
                <a:spcPts val="4898"/>
              </a:lnSpc>
            </a:pPr>
            <a:r>
              <a:rPr lang="en-US" sz="3499" b="true">
                <a:solidFill>
                  <a:srgbClr val="FFFFFF"/>
                </a:solidFill>
                <a:latin typeface="Bitter Bold"/>
                <a:ea typeface="Bitter Bold"/>
                <a:cs typeface="Bitter Bold"/>
                <a:sym typeface="Bitter Bold"/>
              </a:rPr>
              <a:t>Fatine A.</a:t>
            </a:r>
          </a:p>
          <a:p>
            <a:pPr algn="l">
              <a:lnSpc>
                <a:spcPts val="4898"/>
              </a:lnSpc>
            </a:pPr>
            <a:r>
              <a:rPr lang="en-US" b="true" sz="3499">
                <a:solidFill>
                  <a:srgbClr val="FFFFFF"/>
                </a:solidFill>
                <a:latin typeface="Bitter Bold"/>
                <a:ea typeface="Bitter Bold"/>
                <a:cs typeface="Bitter Bold"/>
                <a:sym typeface="Bitter Bold"/>
              </a:rPr>
              <a:t>João Gabriel B.</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D5175"/>
        </a:solidFill>
      </p:bgPr>
    </p:bg>
    <p:spTree>
      <p:nvGrpSpPr>
        <p:cNvPr id="1" name=""/>
        <p:cNvGrpSpPr/>
        <p:nvPr/>
      </p:nvGrpSpPr>
      <p:grpSpPr>
        <a:xfrm>
          <a:off x="0" y="0"/>
          <a:ext cx="0" cy="0"/>
          <a:chOff x="0" y="0"/>
          <a:chExt cx="0" cy="0"/>
        </a:xfrm>
      </p:grpSpPr>
      <p:sp>
        <p:nvSpPr>
          <p:cNvPr name="TextBox 2" id="2"/>
          <p:cNvSpPr txBox="true"/>
          <p:nvPr/>
        </p:nvSpPr>
        <p:spPr>
          <a:xfrm rot="0">
            <a:off x="3311525" y="1797782"/>
            <a:ext cx="11264900" cy="2438400"/>
          </a:xfrm>
          <a:prstGeom prst="rect">
            <a:avLst/>
          </a:prstGeom>
        </p:spPr>
        <p:txBody>
          <a:bodyPr anchor="t" rtlCol="false" tIns="0" lIns="0" bIns="0" rIns="0">
            <a:spAutoFit/>
          </a:bodyPr>
          <a:lstStyle/>
          <a:p>
            <a:pPr algn="ctr" marL="0" indent="0" lvl="0">
              <a:lnSpc>
                <a:spcPts val="9000"/>
              </a:lnSpc>
              <a:spcBef>
                <a:spcPct val="0"/>
              </a:spcBef>
            </a:pPr>
            <a:r>
              <a:rPr lang="en-US" sz="7500">
                <a:solidFill>
                  <a:srgbClr val="FDE0A0"/>
                </a:solidFill>
                <a:latin typeface="Chunk Five"/>
                <a:ea typeface="Chunk Five"/>
                <a:cs typeface="Chunk Five"/>
                <a:sym typeface="Chunk Five"/>
              </a:rPr>
              <a:t>Communiquer entre cultures</a:t>
            </a:r>
          </a:p>
        </p:txBody>
      </p:sp>
      <p:grpSp>
        <p:nvGrpSpPr>
          <p:cNvPr name="Group 3" id="3"/>
          <p:cNvGrpSpPr/>
          <p:nvPr/>
        </p:nvGrpSpPr>
        <p:grpSpPr>
          <a:xfrm rot="0">
            <a:off x="-1334501" y="4448516"/>
            <a:ext cx="5010716" cy="4823853"/>
            <a:chOff x="0" y="0"/>
            <a:chExt cx="6680955" cy="6431804"/>
          </a:xfrm>
        </p:grpSpPr>
        <p:sp>
          <p:nvSpPr>
            <p:cNvPr name="AutoShape 4" id="4"/>
            <p:cNvSpPr/>
            <p:nvPr/>
          </p:nvSpPr>
          <p:spPr>
            <a:xfrm rot="0">
              <a:off x="0" y="666931"/>
              <a:ext cx="3665000" cy="2886207"/>
            </a:xfrm>
            <a:prstGeom prst="rect">
              <a:avLst/>
            </a:prstGeom>
            <a:solidFill>
              <a:srgbClr val="628060"/>
            </a:solidFill>
          </p:spPr>
        </p:sp>
        <p:sp>
          <p:nvSpPr>
            <p:cNvPr name="Freeform 5" id="5"/>
            <p:cNvSpPr/>
            <p:nvPr/>
          </p:nvSpPr>
          <p:spPr>
            <a:xfrm flipH="true" flipV="false" rot="-10800000">
              <a:off x="3610917" y="666931"/>
              <a:ext cx="1443103" cy="2886207"/>
            </a:xfrm>
            <a:custGeom>
              <a:avLst/>
              <a:gdLst/>
              <a:ahLst/>
              <a:cxnLst/>
              <a:rect r="r" b="b" t="t" l="l"/>
              <a:pathLst>
                <a:path h="2886207" w="1443103">
                  <a:moveTo>
                    <a:pt x="1443103" y="0"/>
                  </a:moveTo>
                  <a:lnTo>
                    <a:pt x="0" y="0"/>
                  </a:lnTo>
                  <a:lnTo>
                    <a:pt x="0" y="2886207"/>
                  </a:lnTo>
                  <a:lnTo>
                    <a:pt x="1443103" y="2886207"/>
                  </a:lnTo>
                  <a:lnTo>
                    <a:pt x="1443103"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5400000">
              <a:off x="1314362" y="971295"/>
              <a:ext cx="2886207" cy="2277479"/>
            </a:xfrm>
            <a:custGeom>
              <a:avLst/>
              <a:gdLst/>
              <a:ahLst/>
              <a:cxnLst/>
              <a:rect r="r" b="b" t="t" l="l"/>
              <a:pathLst>
                <a:path h="2277479" w="2886207">
                  <a:moveTo>
                    <a:pt x="0" y="0"/>
                  </a:moveTo>
                  <a:lnTo>
                    <a:pt x="2886207" y="0"/>
                  </a:lnTo>
                  <a:lnTo>
                    <a:pt x="2886207" y="2277479"/>
                  </a:lnTo>
                  <a:lnTo>
                    <a:pt x="0" y="22774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3138983" y="0"/>
              <a:ext cx="1514444" cy="1514444"/>
            </a:xfrm>
            <a:custGeom>
              <a:avLst/>
              <a:gdLst/>
              <a:ahLst/>
              <a:cxnLst/>
              <a:rect r="r" b="b" t="t" l="l"/>
              <a:pathLst>
                <a:path h="1514444" w="1514444">
                  <a:moveTo>
                    <a:pt x="0" y="0"/>
                  </a:moveTo>
                  <a:lnTo>
                    <a:pt x="1514445" y="0"/>
                  </a:lnTo>
                  <a:lnTo>
                    <a:pt x="1514445" y="1514444"/>
                  </a:lnTo>
                  <a:lnTo>
                    <a:pt x="0" y="15144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4299790" y="1081277"/>
              <a:ext cx="866334" cy="866334"/>
            </a:xfrm>
            <a:custGeom>
              <a:avLst/>
              <a:gdLst/>
              <a:ahLst/>
              <a:cxnLst/>
              <a:rect r="r" b="b" t="t" l="l"/>
              <a:pathLst>
                <a:path h="866334" w="866334">
                  <a:moveTo>
                    <a:pt x="0" y="0"/>
                  </a:moveTo>
                  <a:lnTo>
                    <a:pt x="866334" y="0"/>
                  </a:lnTo>
                  <a:lnTo>
                    <a:pt x="866334" y="866334"/>
                  </a:lnTo>
                  <a:lnTo>
                    <a:pt x="0" y="86633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9" id="9"/>
            <p:cNvSpPr/>
            <p:nvPr/>
          </p:nvSpPr>
          <p:spPr>
            <a:xfrm rot="0">
              <a:off x="1626935" y="3545598"/>
              <a:ext cx="3665000" cy="2886207"/>
            </a:xfrm>
            <a:prstGeom prst="rect">
              <a:avLst/>
            </a:prstGeom>
            <a:solidFill>
              <a:srgbClr val="FDE0A0"/>
            </a:solidFill>
          </p:spPr>
        </p:sp>
        <p:sp>
          <p:nvSpPr>
            <p:cNvPr name="Freeform 10" id="10"/>
            <p:cNvSpPr/>
            <p:nvPr/>
          </p:nvSpPr>
          <p:spPr>
            <a:xfrm flipH="true" flipV="false" rot="-10800000">
              <a:off x="5237852" y="3545598"/>
              <a:ext cx="1443103" cy="2886207"/>
            </a:xfrm>
            <a:custGeom>
              <a:avLst/>
              <a:gdLst/>
              <a:ahLst/>
              <a:cxnLst/>
              <a:rect r="r" b="b" t="t" l="l"/>
              <a:pathLst>
                <a:path h="2886207" w="1443103">
                  <a:moveTo>
                    <a:pt x="1443103" y="0"/>
                  </a:moveTo>
                  <a:lnTo>
                    <a:pt x="0" y="0"/>
                  </a:lnTo>
                  <a:lnTo>
                    <a:pt x="0" y="2886206"/>
                  </a:lnTo>
                  <a:lnTo>
                    <a:pt x="1443103" y="2886206"/>
                  </a:lnTo>
                  <a:lnTo>
                    <a:pt x="1443103"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394024" y="3045918"/>
              <a:ext cx="3398244" cy="3385887"/>
            </a:xfrm>
            <a:custGeom>
              <a:avLst/>
              <a:gdLst/>
              <a:ahLst/>
              <a:cxnLst/>
              <a:rect r="r" b="b" t="t" l="l"/>
              <a:pathLst>
                <a:path h="3385887" w="3398244">
                  <a:moveTo>
                    <a:pt x="0" y="0"/>
                  </a:moveTo>
                  <a:lnTo>
                    <a:pt x="3398244" y="0"/>
                  </a:lnTo>
                  <a:lnTo>
                    <a:pt x="3398244" y="3385886"/>
                  </a:lnTo>
                  <a:lnTo>
                    <a:pt x="0" y="33858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1998485" y="4543437"/>
              <a:ext cx="3462007" cy="1888367"/>
            </a:xfrm>
            <a:custGeom>
              <a:avLst/>
              <a:gdLst/>
              <a:ahLst/>
              <a:cxnLst/>
              <a:rect r="r" b="b" t="t" l="l"/>
              <a:pathLst>
                <a:path h="1888367" w="3462007">
                  <a:moveTo>
                    <a:pt x="0" y="0"/>
                  </a:moveTo>
                  <a:lnTo>
                    <a:pt x="3462007" y="0"/>
                  </a:lnTo>
                  <a:lnTo>
                    <a:pt x="3462007" y="1888367"/>
                  </a:lnTo>
                  <a:lnTo>
                    <a:pt x="0" y="188836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3" id="13"/>
            <p:cNvSpPr/>
            <p:nvPr/>
          </p:nvSpPr>
          <p:spPr>
            <a:xfrm flipH="false" flipV="false" rot="0">
              <a:off x="3375495" y="2944970"/>
              <a:ext cx="1790629" cy="1793891"/>
            </a:xfrm>
            <a:custGeom>
              <a:avLst/>
              <a:gdLst/>
              <a:ahLst/>
              <a:cxnLst/>
              <a:rect r="r" b="b" t="t" l="l"/>
              <a:pathLst>
                <a:path h="1793891" w="1790629">
                  <a:moveTo>
                    <a:pt x="0" y="0"/>
                  </a:moveTo>
                  <a:lnTo>
                    <a:pt x="1790629" y="0"/>
                  </a:lnTo>
                  <a:lnTo>
                    <a:pt x="1790629" y="1793891"/>
                  </a:lnTo>
                  <a:lnTo>
                    <a:pt x="0" y="1793891"/>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4" id="14"/>
            <p:cNvSpPr/>
            <p:nvPr/>
          </p:nvSpPr>
          <p:spPr>
            <a:xfrm flipH="false" flipV="false" rot="0">
              <a:off x="2956720" y="3603952"/>
              <a:ext cx="939485" cy="939485"/>
            </a:xfrm>
            <a:custGeom>
              <a:avLst/>
              <a:gdLst/>
              <a:ahLst/>
              <a:cxnLst/>
              <a:rect r="r" b="b" t="t" l="l"/>
              <a:pathLst>
                <a:path h="939485" w="939485">
                  <a:moveTo>
                    <a:pt x="0" y="0"/>
                  </a:moveTo>
                  <a:lnTo>
                    <a:pt x="939485" y="0"/>
                  </a:lnTo>
                  <a:lnTo>
                    <a:pt x="939485" y="939485"/>
                  </a:lnTo>
                  <a:lnTo>
                    <a:pt x="0" y="93948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3752041" y="3344568"/>
              <a:ext cx="518768" cy="518768"/>
            </a:xfrm>
            <a:custGeom>
              <a:avLst/>
              <a:gdLst/>
              <a:ahLst/>
              <a:cxnLst/>
              <a:rect r="r" b="b" t="t" l="l"/>
              <a:pathLst>
                <a:path h="518768" w="518768">
                  <a:moveTo>
                    <a:pt x="0" y="0"/>
                  </a:moveTo>
                  <a:lnTo>
                    <a:pt x="518768" y="0"/>
                  </a:lnTo>
                  <a:lnTo>
                    <a:pt x="518768" y="518768"/>
                  </a:lnTo>
                  <a:lnTo>
                    <a:pt x="0" y="51876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grpSp>
        <p:nvGrpSpPr>
          <p:cNvPr name="Group 16" id="16"/>
          <p:cNvGrpSpPr/>
          <p:nvPr/>
        </p:nvGrpSpPr>
        <p:grpSpPr>
          <a:xfrm rot="-10800000">
            <a:off x="14064244" y="682894"/>
            <a:ext cx="5814051" cy="4601038"/>
            <a:chOff x="0" y="0"/>
            <a:chExt cx="7752068" cy="6134717"/>
          </a:xfrm>
        </p:grpSpPr>
        <p:sp>
          <p:nvSpPr>
            <p:cNvPr name="AutoShape 17" id="17"/>
            <p:cNvSpPr/>
            <p:nvPr/>
          </p:nvSpPr>
          <p:spPr>
            <a:xfrm rot="0">
              <a:off x="2120394" y="10369"/>
              <a:ext cx="3665000" cy="2886207"/>
            </a:xfrm>
            <a:prstGeom prst="rect">
              <a:avLst/>
            </a:prstGeom>
            <a:solidFill>
              <a:srgbClr val="F9B61A"/>
            </a:solidFill>
          </p:spPr>
        </p:sp>
        <p:sp>
          <p:nvSpPr>
            <p:cNvPr name="Freeform 18" id="18"/>
            <p:cNvSpPr/>
            <p:nvPr/>
          </p:nvSpPr>
          <p:spPr>
            <a:xfrm flipH="true" flipV="false" rot="-10800000">
              <a:off x="5731311" y="10369"/>
              <a:ext cx="1443103" cy="2886207"/>
            </a:xfrm>
            <a:custGeom>
              <a:avLst/>
              <a:gdLst/>
              <a:ahLst/>
              <a:cxnLst/>
              <a:rect r="r" b="b" t="t" l="l"/>
              <a:pathLst>
                <a:path h="2886207" w="1443103">
                  <a:moveTo>
                    <a:pt x="1443103" y="0"/>
                  </a:moveTo>
                  <a:lnTo>
                    <a:pt x="0" y="0"/>
                  </a:lnTo>
                  <a:lnTo>
                    <a:pt x="0" y="2886207"/>
                  </a:lnTo>
                  <a:lnTo>
                    <a:pt x="1443103" y="2886207"/>
                  </a:lnTo>
                  <a:lnTo>
                    <a:pt x="1443103"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AutoShape 19" id="19"/>
            <p:cNvSpPr/>
            <p:nvPr/>
          </p:nvSpPr>
          <p:spPr>
            <a:xfrm rot="0">
              <a:off x="537127" y="2896576"/>
              <a:ext cx="3502973" cy="2758609"/>
            </a:xfrm>
            <a:prstGeom prst="rect">
              <a:avLst/>
            </a:prstGeom>
            <a:solidFill>
              <a:srgbClr val="F9943B"/>
            </a:solidFill>
          </p:spPr>
        </p:sp>
        <p:sp>
          <p:nvSpPr>
            <p:cNvPr name="Freeform 20" id="20"/>
            <p:cNvSpPr/>
            <p:nvPr/>
          </p:nvSpPr>
          <p:spPr>
            <a:xfrm flipH="true" flipV="false" rot="-10800000">
              <a:off x="3988408" y="2896576"/>
              <a:ext cx="1379305" cy="2758609"/>
            </a:xfrm>
            <a:custGeom>
              <a:avLst/>
              <a:gdLst/>
              <a:ahLst/>
              <a:cxnLst/>
              <a:rect r="r" b="b" t="t" l="l"/>
              <a:pathLst>
                <a:path h="2758609" w="1379305">
                  <a:moveTo>
                    <a:pt x="1379304" y="0"/>
                  </a:moveTo>
                  <a:lnTo>
                    <a:pt x="0" y="0"/>
                  </a:lnTo>
                  <a:lnTo>
                    <a:pt x="0" y="2758609"/>
                  </a:lnTo>
                  <a:lnTo>
                    <a:pt x="1379304" y="2758609"/>
                  </a:lnTo>
                  <a:lnTo>
                    <a:pt x="1379304"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1" id="21"/>
            <p:cNvSpPr/>
            <p:nvPr/>
          </p:nvSpPr>
          <p:spPr>
            <a:xfrm flipH="false" flipV="false" rot="-10800000">
              <a:off x="2721061" y="1043653"/>
              <a:ext cx="5031007" cy="1514124"/>
            </a:xfrm>
            <a:custGeom>
              <a:avLst/>
              <a:gdLst/>
              <a:ahLst/>
              <a:cxnLst/>
              <a:rect r="r" b="b" t="t" l="l"/>
              <a:pathLst>
                <a:path h="1514124" w="5031007">
                  <a:moveTo>
                    <a:pt x="0" y="0"/>
                  </a:moveTo>
                  <a:lnTo>
                    <a:pt x="5031007" y="0"/>
                  </a:lnTo>
                  <a:lnTo>
                    <a:pt x="5031007" y="1514123"/>
                  </a:lnTo>
                  <a:lnTo>
                    <a:pt x="0" y="1514123"/>
                  </a:lnTo>
                  <a:lnTo>
                    <a:pt x="0" y="0"/>
                  </a:lnTo>
                  <a:close/>
                </a:path>
              </a:pathLst>
            </a:custGeom>
            <a:blipFill>
              <a:blip r:embed="rId21">
                <a:extLst>
                  <a:ext uri="{96DAC541-7B7A-43D3-8B79-37D633B846F1}">
                    <asvg:svgBlip xmlns:asvg="http://schemas.microsoft.com/office/drawing/2016/SVG/main" r:embed="rId22"/>
                  </a:ext>
                </a:extLst>
              </a:blip>
              <a:stretch>
                <a:fillRect l="0" t="0" r="-1075" b="-24540"/>
              </a:stretch>
            </a:blipFill>
          </p:spPr>
        </p:sp>
        <p:sp>
          <p:nvSpPr>
            <p:cNvPr name="Freeform 22" id="22"/>
            <p:cNvSpPr/>
            <p:nvPr/>
          </p:nvSpPr>
          <p:spPr>
            <a:xfrm flipH="false" flipV="false" rot="-10800000">
              <a:off x="0" y="0"/>
              <a:ext cx="5236565" cy="2510338"/>
            </a:xfrm>
            <a:custGeom>
              <a:avLst/>
              <a:gdLst/>
              <a:ahLst/>
              <a:cxnLst/>
              <a:rect r="r" b="b" t="t" l="l"/>
              <a:pathLst>
                <a:path h="2510338" w="5236565">
                  <a:moveTo>
                    <a:pt x="0" y="0"/>
                  </a:moveTo>
                  <a:lnTo>
                    <a:pt x="5236565" y="0"/>
                  </a:lnTo>
                  <a:lnTo>
                    <a:pt x="5236565" y="2510338"/>
                  </a:lnTo>
                  <a:lnTo>
                    <a:pt x="0" y="2510338"/>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23" id="23"/>
            <p:cNvSpPr/>
            <p:nvPr/>
          </p:nvSpPr>
          <p:spPr>
            <a:xfrm flipH="true" flipV="false" rot="-10800000">
              <a:off x="4288140" y="3326"/>
              <a:ext cx="872958" cy="1352471"/>
            </a:xfrm>
            <a:custGeom>
              <a:avLst/>
              <a:gdLst/>
              <a:ahLst/>
              <a:cxnLst/>
              <a:rect r="r" b="b" t="t" l="l"/>
              <a:pathLst>
                <a:path h="1352471" w="872958">
                  <a:moveTo>
                    <a:pt x="872958" y="0"/>
                  </a:moveTo>
                  <a:lnTo>
                    <a:pt x="0" y="0"/>
                  </a:lnTo>
                  <a:lnTo>
                    <a:pt x="0" y="1352470"/>
                  </a:lnTo>
                  <a:lnTo>
                    <a:pt x="872958" y="1352470"/>
                  </a:lnTo>
                  <a:lnTo>
                    <a:pt x="872958"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24" id="24"/>
            <p:cNvSpPr/>
            <p:nvPr/>
          </p:nvSpPr>
          <p:spPr>
            <a:xfrm flipH="false" flipV="false" rot="-10800000">
              <a:off x="3320478" y="9917"/>
              <a:ext cx="1231094" cy="1907329"/>
            </a:xfrm>
            <a:custGeom>
              <a:avLst/>
              <a:gdLst/>
              <a:ahLst/>
              <a:cxnLst/>
              <a:rect r="r" b="b" t="t" l="l"/>
              <a:pathLst>
                <a:path h="1907329" w="1231094">
                  <a:moveTo>
                    <a:pt x="0" y="0"/>
                  </a:moveTo>
                  <a:lnTo>
                    <a:pt x="1231094" y="0"/>
                  </a:lnTo>
                  <a:lnTo>
                    <a:pt x="1231094" y="1907329"/>
                  </a:lnTo>
                  <a:lnTo>
                    <a:pt x="0" y="1907329"/>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25" id="25"/>
            <p:cNvSpPr/>
            <p:nvPr/>
          </p:nvSpPr>
          <p:spPr>
            <a:xfrm flipH="false" flipV="false" rot="-10800000">
              <a:off x="4017203" y="4460032"/>
              <a:ext cx="1680797" cy="1674685"/>
            </a:xfrm>
            <a:custGeom>
              <a:avLst/>
              <a:gdLst/>
              <a:ahLst/>
              <a:cxnLst/>
              <a:rect r="r" b="b" t="t" l="l"/>
              <a:pathLst>
                <a:path h="1674685" w="1680797">
                  <a:moveTo>
                    <a:pt x="0" y="0"/>
                  </a:moveTo>
                  <a:lnTo>
                    <a:pt x="1680796" y="0"/>
                  </a:lnTo>
                  <a:lnTo>
                    <a:pt x="1680796" y="1674685"/>
                  </a:lnTo>
                  <a:lnTo>
                    <a:pt x="0" y="167468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26" id="26"/>
            <p:cNvSpPr/>
            <p:nvPr/>
          </p:nvSpPr>
          <p:spPr>
            <a:xfrm flipH="true" flipV="false" rot="-10800000">
              <a:off x="2123230" y="2896576"/>
              <a:ext cx="1381508" cy="2723403"/>
            </a:xfrm>
            <a:custGeom>
              <a:avLst/>
              <a:gdLst/>
              <a:ahLst/>
              <a:cxnLst/>
              <a:rect r="r" b="b" t="t" l="l"/>
              <a:pathLst>
                <a:path h="2723403" w="1381508">
                  <a:moveTo>
                    <a:pt x="1381508" y="0"/>
                  </a:moveTo>
                  <a:lnTo>
                    <a:pt x="0" y="0"/>
                  </a:lnTo>
                  <a:lnTo>
                    <a:pt x="0" y="2723403"/>
                  </a:lnTo>
                  <a:lnTo>
                    <a:pt x="1381508" y="2723403"/>
                  </a:lnTo>
                  <a:lnTo>
                    <a:pt x="1381508"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Freeform 27" id="27"/>
            <p:cNvSpPr/>
            <p:nvPr/>
          </p:nvSpPr>
          <p:spPr>
            <a:xfrm flipH="false" flipV="false" rot="-10800000">
              <a:off x="5236565" y="313644"/>
              <a:ext cx="1247894" cy="1603602"/>
            </a:xfrm>
            <a:custGeom>
              <a:avLst/>
              <a:gdLst/>
              <a:ahLst/>
              <a:cxnLst/>
              <a:rect r="r" b="b" t="t" l="l"/>
              <a:pathLst>
                <a:path h="1603602" w="1247894">
                  <a:moveTo>
                    <a:pt x="0" y="0"/>
                  </a:moveTo>
                  <a:lnTo>
                    <a:pt x="1247893" y="0"/>
                  </a:lnTo>
                  <a:lnTo>
                    <a:pt x="1247893" y="1603602"/>
                  </a:lnTo>
                  <a:lnTo>
                    <a:pt x="0" y="1603602"/>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grpSp>
      <p:sp>
        <p:nvSpPr>
          <p:cNvPr name="TextBox 28" id="28"/>
          <p:cNvSpPr txBox="true"/>
          <p:nvPr/>
        </p:nvSpPr>
        <p:spPr>
          <a:xfrm rot="0">
            <a:off x="4057650" y="5483088"/>
            <a:ext cx="4326331" cy="3321050"/>
          </a:xfrm>
          <a:prstGeom prst="rect">
            <a:avLst/>
          </a:prstGeom>
        </p:spPr>
        <p:txBody>
          <a:bodyPr anchor="t" rtlCol="false" tIns="0" lIns="0" bIns="0" rIns="0">
            <a:spAutoFit/>
          </a:bodyPr>
          <a:lstStyle/>
          <a:p>
            <a:pPr algn="ctr" marL="431801" indent="-215900" lvl="1">
              <a:lnSpc>
                <a:spcPts val="2800"/>
              </a:lnSpc>
              <a:buFont typeface="Arial"/>
              <a:buChar char="•"/>
            </a:pPr>
            <a:r>
              <a:rPr lang="en-US" b="true" sz="2000">
                <a:solidFill>
                  <a:srgbClr val="FFFFFF"/>
                </a:solidFill>
                <a:latin typeface="Bitter Bold"/>
                <a:ea typeface="Bitter Bold"/>
                <a:cs typeface="Bitter Bold"/>
                <a:sym typeface="Bitter Bold"/>
              </a:rPr>
              <a:t>Utiliser un langage simple et concret (éviter le jargon, les abréviations et les expressions idiomatiques)</a:t>
            </a:r>
          </a:p>
          <a:p>
            <a:pPr algn="ctr">
              <a:lnSpc>
                <a:spcPts val="2800"/>
              </a:lnSpc>
            </a:pPr>
          </a:p>
          <a:p>
            <a:pPr algn="ctr" marL="431801" indent="-215900" lvl="1">
              <a:lnSpc>
                <a:spcPts val="2800"/>
              </a:lnSpc>
              <a:buFont typeface="Arial"/>
              <a:buChar char="•"/>
            </a:pPr>
            <a:r>
              <a:rPr lang="en-US" b="true" sz="2000">
                <a:solidFill>
                  <a:srgbClr val="FFFFFF"/>
                </a:solidFill>
                <a:latin typeface="Bitter Bold"/>
                <a:ea typeface="Bitter Bold"/>
                <a:cs typeface="Bitter Bold"/>
                <a:sym typeface="Bitter Bold"/>
              </a:rPr>
              <a:t>Parler un peu plus lentement et articuler (laisser des pauses pour que chacun ait le temps de comprendre et répondre)</a:t>
            </a:r>
          </a:p>
        </p:txBody>
      </p:sp>
      <p:sp>
        <p:nvSpPr>
          <p:cNvPr name="TextBox 29" id="29"/>
          <p:cNvSpPr txBox="true"/>
          <p:nvPr/>
        </p:nvSpPr>
        <p:spPr>
          <a:xfrm rot="0">
            <a:off x="9508967" y="5483088"/>
            <a:ext cx="4831503" cy="2949575"/>
          </a:xfrm>
          <a:prstGeom prst="rect">
            <a:avLst/>
          </a:prstGeom>
        </p:spPr>
        <p:txBody>
          <a:bodyPr anchor="t" rtlCol="false" tIns="0" lIns="0" bIns="0" rIns="0">
            <a:spAutoFit/>
          </a:bodyPr>
          <a:lstStyle/>
          <a:p>
            <a:pPr algn="ctr" marL="431801" indent="-215900" lvl="1">
              <a:lnSpc>
                <a:spcPts val="2800"/>
              </a:lnSpc>
              <a:buFont typeface="Arial"/>
              <a:buChar char="•"/>
            </a:pPr>
            <a:r>
              <a:rPr lang="en-US" b="true" sz="2000">
                <a:solidFill>
                  <a:srgbClr val="FFFFFF"/>
                </a:solidFill>
                <a:latin typeface="Bitter Bold"/>
                <a:ea typeface="Bitter Bold"/>
                <a:cs typeface="Bitter Bold"/>
                <a:sym typeface="Bitter Bold"/>
              </a:rPr>
              <a:t>Multiplier les supports (compléter l’oral par un message écrit, un schéma, des exemples concrets)</a:t>
            </a:r>
          </a:p>
          <a:p>
            <a:pPr algn="ctr">
              <a:lnSpc>
                <a:spcPts val="2800"/>
              </a:lnSpc>
            </a:pPr>
          </a:p>
          <a:p>
            <a:pPr algn="ctr" marL="431801" indent="-215900" lvl="1">
              <a:lnSpc>
                <a:spcPts val="2800"/>
              </a:lnSpc>
              <a:buFont typeface="Arial"/>
              <a:buChar char="•"/>
            </a:pPr>
            <a:r>
              <a:rPr lang="en-US" b="true" sz="2000">
                <a:solidFill>
                  <a:srgbClr val="FFFFFF"/>
                </a:solidFill>
                <a:latin typeface="Bitter Bold"/>
                <a:ea typeface="Bitter Bold"/>
                <a:cs typeface="Bitter Bold"/>
                <a:sym typeface="Bitter Bold"/>
              </a:rPr>
              <a:t>Vérifier régulièrement la compréhension (“Est-ce que c’est clair pour vous ?”, reformuler et demander à l’autre de reformuler)</a:t>
            </a:r>
          </a:p>
        </p:txBody>
      </p:sp>
      <p:sp>
        <p:nvSpPr>
          <p:cNvPr name="TextBox 30" id="30"/>
          <p:cNvSpPr txBox="true"/>
          <p:nvPr/>
        </p:nvSpPr>
        <p:spPr>
          <a:xfrm rot="0">
            <a:off x="4023731" y="4893407"/>
            <a:ext cx="4186978" cy="390525"/>
          </a:xfrm>
          <a:prstGeom prst="rect">
            <a:avLst/>
          </a:prstGeom>
        </p:spPr>
        <p:txBody>
          <a:bodyPr anchor="t" rtlCol="false" tIns="0" lIns="0" bIns="0" rIns="0">
            <a:spAutoFit/>
          </a:bodyPr>
          <a:lstStyle/>
          <a:p>
            <a:pPr algn="ctr" marL="0" indent="0" lvl="0">
              <a:lnSpc>
                <a:spcPts val="2760"/>
              </a:lnSpc>
              <a:spcBef>
                <a:spcPct val="0"/>
              </a:spcBef>
            </a:pPr>
            <a:r>
              <a:rPr lang="en-US" sz="2300" spc="23">
                <a:solidFill>
                  <a:srgbClr val="FDE0A0"/>
                </a:solidFill>
                <a:latin typeface="Chunk Five"/>
                <a:ea typeface="Chunk Five"/>
                <a:cs typeface="Chunk Five"/>
                <a:sym typeface="Chunk Five"/>
              </a:rPr>
              <a:t>LANGUE</a:t>
            </a:r>
          </a:p>
        </p:txBody>
      </p:sp>
      <p:sp>
        <p:nvSpPr>
          <p:cNvPr name="TextBox 31" id="31"/>
          <p:cNvSpPr txBox="true"/>
          <p:nvPr/>
        </p:nvSpPr>
        <p:spPr>
          <a:xfrm rot="0">
            <a:off x="9610567" y="4893407"/>
            <a:ext cx="4428278" cy="390525"/>
          </a:xfrm>
          <a:prstGeom prst="rect">
            <a:avLst/>
          </a:prstGeom>
        </p:spPr>
        <p:txBody>
          <a:bodyPr anchor="t" rtlCol="false" tIns="0" lIns="0" bIns="0" rIns="0">
            <a:spAutoFit/>
          </a:bodyPr>
          <a:lstStyle/>
          <a:p>
            <a:pPr algn="ctr" marL="0" indent="0" lvl="0">
              <a:lnSpc>
                <a:spcPts val="2760"/>
              </a:lnSpc>
              <a:spcBef>
                <a:spcPct val="0"/>
              </a:spcBef>
            </a:pPr>
            <a:r>
              <a:rPr lang="en-US" sz="2300" spc="23">
                <a:solidFill>
                  <a:srgbClr val="FDE0A0"/>
                </a:solidFill>
                <a:latin typeface="Chunk Five"/>
                <a:ea typeface="Chunk Five"/>
                <a:cs typeface="Chunk Five"/>
                <a:sym typeface="Chunk Five"/>
              </a:rPr>
              <a:t>SOUTIEN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AFD4E1"/>
        </a:solidFill>
      </p:bgPr>
    </p:bg>
    <p:spTree>
      <p:nvGrpSpPr>
        <p:cNvPr id="1" name=""/>
        <p:cNvGrpSpPr/>
        <p:nvPr/>
      </p:nvGrpSpPr>
      <p:grpSpPr>
        <a:xfrm>
          <a:off x="0" y="0"/>
          <a:ext cx="0" cy="0"/>
          <a:chOff x="0" y="0"/>
          <a:chExt cx="0" cy="0"/>
        </a:xfrm>
      </p:grpSpPr>
      <p:sp>
        <p:nvSpPr>
          <p:cNvPr name="TextBox 2" id="2"/>
          <p:cNvSpPr txBox="true"/>
          <p:nvPr/>
        </p:nvSpPr>
        <p:spPr>
          <a:xfrm rot="0">
            <a:off x="9007899" y="4463787"/>
            <a:ext cx="6847628" cy="3497580"/>
          </a:xfrm>
          <a:prstGeom prst="rect">
            <a:avLst/>
          </a:prstGeom>
        </p:spPr>
        <p:txBody>
          <a:bodyPr anchor="t" rtlCol="false" tIns="0" lIns="0" bIns="0" rIns="0">
            <a:spAutoFit/>
          </a:bodyPr>
          <a:lstStyle/>
          <a:p>
            <a:pPr algn="l" marL="518158" indent="-259079" lvl="1">
              <a:lnSpc>
                <a:spcPts val="3839"/>
              </a:lnSpc>
              <a:buFont typeface="Arial"/>
              <a:buChar char="•"/>
            </a:pPr>
            <a:r>
              <a:rPr lang="en-US" b="true" sz="2399">
                <a:solidFill>
                  <a:srgbClr val="144A6F"/>
                </a:solidFill>
                <a:latin typeface="Bitter Bold"/>
                <a:ea typeface="Bitter Bold"/>
                <a:cs typeface="Bitter Bold"/>
                <a:sym typeface="Bitter Bold"/>
              </a:rPr>
              <a:t>Le choc culturel n’est pas seulement une barrière à franchir, c’est aussi une invitation à évoluer. </a:t>
            </a:r>
          </a:p>
          <a:p>
            <a:pPr algn="l" marL="518158" indent="-259079" lvl="1">
              <a:lnSpc>
                <a:spcPts val="3839"/>
              </a:lnSpc>
              <a:buFont typeface="Arial"/>
              <a:buChar char="•"/>
            </a:pPr>
            <a:r>
              <a:rPr lang="en-US" b="true" sz="2399">
                <a:solidFill>
                  <a:srgbClr val="144A6F"/>
                </a:solidFill>
                <a:latin typeface="Bitter Bold"/>
                <a:ea typeface="Bitter Bold"/>
                <a:cs typeface="Bitter Bold"/>
                <a:sym typeface="Bitter Bold"/>
              </a:rPr>
              <a:t>En reconnaissant les micro‑cultures et en cultivant des compétences interculturelles, nous transformons les différences en richesses.</a:t>
            </a:r>
          </a:p>
        </p:txBody>
      </p:sp>
      <p:sp>
        <p:nvSpPr>
          <p:cNvPr name="TextBox 3" id="3"/>
          <p:cNvSpPr txBox="true"/>
          <p:nvPr/>
        </p:nvSpPr>
        <p:spPr>
          <a:xfrm rot="0">
            <a:off x="8636424" y="2035688"/>
            <a:ext cx="7165551" cy="1295400"/>
          </a:xfrm>
          <a:prstGeom prst="rect">
            <a:avLst/>
          </a:prstGeom>
        </p:spPr>
        <p:txBody>
          <a:bodyPr anchor="t" rtlCol="false" tIns="0" lIns="0" bIns="0" rIns="0">
            <a:spAutoFit/>
          </a:bodyPr>
          <a:lstStyle/>
          <a:p>
            <a:pPr algn="l" marL="0" indent="0" lvl="0">
              <a:lnSpc>
                <a:spcPts val="9000"/>
              </a:lnSpc>
              <a:spcBef>
                <a:spcPct val="0"/>
              </a:spcBef>
            </a:pPr>
            <a:r>
              <a:rPr lang="en-US" sz="7500">
                <a:solidFill>
                  <a:srgbClr val="1D5175"/>
                </a:solidFill>
                <a:latin typeface="Chunk Five"/>
                <a:ea typeface="Chunk Five"/>
                <a:cs typeface="Chunk Five"/>
                <a:sym typeface="Chunk Five"/>
              </a:rPr>
              <a:t>Conclusion</a:t>
            </a:r>
          </a:p>
        </p:txBody>
      </p:sp>
      <p:sp>
        <p:nvSpPr>
          <p:cNvPr name="TextBox 4" id="4"/>
          <p:cNvSpPr txBox="true"/>
          <p:nvPr/>
        </p:nvSpPr>
        <p:spPr>
          <a:xfrm rot="0">
            <a:off x="9207924" y="3820849"/>
            <a:ext cx="6447578" cy="419100"/>
          </a:xfrm>
          <a:prstGeom prst="rect">
            <a:avLst/>
          </a:prstGeom>
        </p:spPr>
        <p:txBody>
          <a:bodyPr anchor="t" rtlCol="false" tIns="0" lIns="0" bIns="0" rIns="0">
            <a:spAutoFit/>
          </a:bodyPr>
          <a:lstStyle/>
          <a:p>
            <a:pPr algn="l" marL="0" indent="0" lvl="0">
              <a:lnSpc>
                <a:spcPts val="2999"/>
              </a:lnSpc>
              <a:spcBef>
                <a:spcPct val="0"/>
              </a:spcBef>
            </a:pPr>
            <a:r>
              <a:rPr lang="en-US" sz="2499">
                <a:solidFill>
                  <a:srgbClr val="1D5175"/>
                </a:solidFill>
                <a:latin typeface="Chunk Five"/>
                <a:ea typeface="Chunk Five"/>
                <a:cs typeface="Chunk Five"/>
                <a:sym typeface="Chunk Five"/>
              </a:rPr>
              <a:t>IMPORTANT:</a:t>
            </a:r>
          </a:p>
        </p:txBody>
      </p:sp>
      <p:grpSp>
        <p:nvGrpSpPr>
          <p:cNvPr name="Group 5" id="5"/>
          <p:cNvGrpSpPr/>
          <p:nvPr/>
        </p:nvGrpSpPr>
        <p:grpSpPr>
          <a:xfrm rot="0">
            <a:off x="1720641" y="1542638"/>
            <a:ext cx="6185256" cy="6912600"/>
            <a:chOff x="0" y="0"/>
            <a:chExt cx="8247008" cy="9216800"/>
          </a:xfrm>
        </p:grpSpPr>
        <p:sp>
          <p:nvSpPr>
            <p:cNvPr name="AutoShape 6" id="6"/>
            <p:cNvSpPr/>
            <p:nvPr/>
          </p:nvSpPr>
          <p:spPr>
            <a:xfrm rot="0">
              <a:off x="2690404" y="945921"/>
              <a:ext cx="2687336" cy="2838989"/>
            </a:xfrm>
            <a:prstGeom prst="rect">
              <a:avLst/>
            </a:prstGeom>
            <a:solidFill>
              <a:srgbClr val="F9B61A"/>
            </a:solidFill>
          </p:spPr>
        </p:sp>
        <p:sp>
          <p:nvSpPr>
            <p:cNvPr name="Freeform 7" id="7"/>
            <p:cNvSpPr/>
            <p:nvPr/>
          </p:nvSpPr>
          <p:spPr>
            <a:xfrm flipH="false" flipV="false" rot="-10800000">
              <a:off x="0" y="3530084"/>
              <a:ext cx="1295096" cy="2590193"/>
            </a:xfrm>
            <a:custGeom>
              <a:avLst/>
              <a:gdLst/>
              <a:ahLst/>
              <a:cxnLst/>
              <a:rect r="r" b="b" t="t" l="l"/>
              <a:pathLst>
                <a:path h="2590193" w="1295096">
                  <a:moveTo>
                    <a:pt x="0" y="0"/>
                  </a:moveTo>
                  <a:lnTo>
                    <a:pt x="1295096" y="0"/>
                  </a:lnTo>
                  <a:lnTo>
                    <a:pt x="1295096" y="2590193"/>
                  </a:lnTo>
                  <a:lnTo>
                    <a:pt x="0" y="25901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8" id="8"/>
            <p:cNvSpPr/>
            <p:nvPr/>
          </p:nvSpPr>
          <p:spPr>
            <a:xfrm rot="0">
              <a:off x="2105144" y="6120277"/>
              <a:ext cx="3890920" cy="2600877"/>
            </a:xfrm>
            <a:prstGeom prst="rect">
              <a:avLst/>
            </a:prstGeom>
            <a:solidFill>
              <a:srgbClr val="FDE0A0"/>
            </a:solidFill>
          </p:spPr>
        </p:sp>
        <p:sp>
          <p:nvSpPr>
            <p:cNvPr name="Freeform 9" id="9"/>
            <p:cNvSpPr/>
            <p:nvPr/>
          </p:nvSpPr>
          <p:spPr>
            <a:xfrm flipH="false" flipV="false" rot="-10800000">
              <a:off x="804705" y="6120277"/>
              <a:ext cx="1300438" cy="2600877"/>
            </a:xfrm>
            <a:custGeom>
              <a:avLst/>
              <a:gdLst/>
              <a:ahLst/>
              <a:cxnLst/>
              <a:rect r="r" b="b" t="t" l="l"/>
              <a:pathLst>
                <a:path h="2600877" w="1300438">
                  <a:moveTo>
                    <a:pt x="0" y="0"/>
                  </a:moveTo>
                  <a:lnTo>
                    <a:pt x="1300439" y="0"/>
                  </a:lnTo>
                  <a:lnTo>
                    <a:pt x="1300439" y="2600877"/>
                  </a:lnTo>
                  <a:lnTo>
                    <a:pt x="0" y="26008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true" flipV="false" rot="-10800000">
              <a:off x="5962999" y="6120277"/>
              <a:ext cx="1300438" cy="2600877"/>
            </a:xfrm>
            <a:custGeom>
              <a:avLst/>
              <a:gdLst/>
              <a:ahLst/>
              <a:cxnLst/>
              <a:rect r="r" b="b" t="t" l="l"/>
              <a:pathLst>
                <a:path h="2600877" w="1300438">
                  <a:moveTo>
                    <a:pt x="1300439" y="0"/>
                  </a:moveTo>
                  <a:lnTo>
                    <a:pt x="0" y="0"/>
                  </a:lnTo>
                  <a:lnTo>
                    <a:pt x="0" y="2600877"/>
                  </a:lnTo>
                  <a:lnTo>
                    <a:pt x="1300439" y="2600877"/>
                  </a:lnTo>
                  <a:lnTo>
                    <a:pt x="1300439"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1" id="11"/>
            <p:cNvSpPr/>
            <p:nvPr/>
          </p:nvSpPr>
          <p:spPr>
            <a:xfrm rot="0">
              <a:off x="1198956" y="3530084"/>
              <a:ext cx="5725803" cy="2590193"/>
            </a:xfrm>
            <a:prstGeom prst="rect">
              <a:avLst/>
            </a:prstGeom>
            <a:solidFill>
              <a:srgbClr val="628060"/>
            </a:solidFill>
          </p:spPr>
        </p:sp>
        <p:sp>
          <p:nvSpPr>
            <p:cNvPr name="Freeform 12" id="12"/>
            <p:cNvSpPr/>
            <p:nvPr/>
          </p:nvSpPr>
          <p:spPr>
            <a:xfrm flipH="false" flipV="false" rot="-10800000">
              <a:off x="1465900" y="945921"/>
              <a:ext cx="1300438" cy="2600877"/>
            </a:xfrm>
            <a:custGeom>
              <a:avLst/>
              <a:gdLst/>
              <a:ahLst/>
              <a:cxnLst/>
              <a:rect r="r" b="b" t="t" l="l"/>
              <a:pathLst>
                <a:path h="2600877" w="1300438">
                  <a:moveTo>
                    <a:pt x="0" y="0"/>
                  </a:moveTo>
                  <a:lnTo>
                    <a:pt x="1300438" y="0"/>
                  </a:lnTo>
                  <a:lnTo>
                    <a:pt x="1300438" y="2600877"/>
                  </a:lnTo>
                  <a:lnTo>
                    <a:pt x="0" y="260087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757777" y="1073573"/>
              <a:ext cx="2334027" cy="844493"/>
            </a:xfrm>
            <a:custGeom>
              <a:avLst/>
              <a:gdLst/>
              <a:ahLst/>
              <a:cxnLst/>
              <a:rect r="r" b="b" t="t" l="l"/>
              <a:pathLst>
                <a:path h="844493" w="2334027">
                  <a:moveTo>
                    <a:pt x="0" y="0"/>
                  </a:moveTo>
                  <a:lnTo>
                    <a:pt x="2334027" y="0"/>
                  </a:lnTo>
                  <a:lnTo>
                    <a:pt x="2334027" y="844493"/>
                  </a:lnTo>
                  <a:lnTo>
                    <a:pt x="0" y="84449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true" flipV="false" rot="-10800000">
              <a:off x="5344675" y="945921"/>
              <a:ext cx="1300438" cy="2600877"/>
            </a:xfrm>
            <a:custGeom>
              <a:avLst/>
              <a:gdLst/>
              <a:ahLst/>
              <a:cxnLst/>
              <a:rect r="r" b="b" t="t" l="l"/>
              <a:pathLst>
                <a:path h="2600877" w="1300438">
                  <a:moveTo>
                    <a:pt x="1300439" y="0"/>
                  </a:moveTo>
                  <a:lnTo>
                    <a:pt x="0" y="0"/>
                  </a:lnTo>
                  <a:lnTo>
                    <a:pt x="0" y="2600877"/>
                  </a:lnTo>
                  <a:lnTo>
                    <a:pt x="1300439" y="2600877"/>
                  </a:lnTo>
                  <a:lnTo>
                    <a:pt x="1300439"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true" flipV="false" rot="-10800000">
              <a:off x="6835581" y="3530084"/>
              <a:ext cx="1295096" cy="2590193"/>
            </a:xfrm>
            <a:custGeom>
              <a:avLst/>
              <a:gdLst/>
              <a:ahLst/>
              <a:cxnLst/>
              <a:rect r="r" b="b" t="t" l="l"/>
              <a:pathLst>
                <a:path h="2590193" w="1295096">
                  <a:moveTo>
                    <a:pt x="1295096" y="0"/>
                  </a:moveTo>
                  <a:lnTo>
                    <a:pt x="0" y="0"/>
                  </a:lnTo>
                  <a:lnTo>
                    <a:pt x="0" y="2590193"/>
                  </a:lnTo>
                  <a:lnTo>
                    <a:pt x="1295096" y="2590193"/>
                  </a:lnTo>
                  <a:lnTo>
                    <a:pt x="129509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3392658" y="0"/>
              <a:ext cx="2424271" cy="2384601"/>
            </a:xfrm>
            <a:custGeom>
              <a:avLst/>
              <a:gdLst/>
              <a:ahLst/>
              <a:cxnLst/>
              <a:rect r="r" b="b" t="t" l="l"/>
              <a:pathLst>
                <a:path h="2384601" w="2424271">
                  <a:moveTo>
                    <a:pt x="0" y="0"/>
                  </a:moveTo>
                  <a:lnTo>
                    <a:pt x="2424270" y="0"/>
                  </a:lnTo>
                  <a:lnTo>
                    <a:pt x="2424270" y="2384601"/>
                  </a:lnTo>
                  <a:lnTo>
                    <a:pt x="0" y="238460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AutoShape 17" id="17"/>
            <p:cNvSpPr/>
            <p:nvPr/>
          </p:nvSpPr>
          <p:spPr>
            <a:xfrm rot="0">
              <a:off x="2021499" y="6120277"/>
              <a:ext cx="2821876" cy="2613577"/>
            </a:xfrm>
            <a:prstGeom prst="rect">
              <a:avLst/>
            </a:prstGeom>
            <a:solidFill>
              <a:srgbClr val="FDE0A0"/>
            </a:solidFill>
          </p:spPr>
        </p:sp>
        <p:sp>
          <p:nvSpPr>
            <p:cNvPr name="Freeform 18" id="18"/>
            <p:cNvSpPr/>
            <p:nvPr/>
          </p:nvSpPr>
          <p:spPr>
            <a:xfrm flipH="false" flipV="false" rot="0">
              <a:off x="4970007" y="1824113"/>
              <a:ext cx="2334027" cy="844493"/>
            </a:xfrm>
            <a:custGeom>
              <a:avLst/>
              <a:gdLst/>
              <a:ahLst/>
              <a:cxnLst/>
              <a:rect r="r" b="b" t="t" l="l"/>
              <a:pathLst>
                <a:path h="844493" w="2334027">
                  <a:moveTo>
                    <a:pt x="0" y="0"/>
                  </a:moveTo>
                  <a:lnTo>
                    <a:pt x="2334026" y="0"/>
                  </a:lnTo>
                  <a:lnTo>
                    <a:pt x="2334026" y="844493"/>
                  </a:lnTo>
                  <a:lnTo>
                    <a:pt x="0" y="84449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9" id="19"/>
            <p:cNvSpPr/>
            <p:nvPr/>
          </p:nvSpPr>
          <p:spPr>
            <a:xfrm flipH="false" flipV="false" rot="0">
              <a:off x="1821277" y="1201010"/>
              <a:ext cx="2894708" cy="2884182"/>
            </a:xfrm>
            <a:custGeom>
              <a:avLst/>
              <a:gdLst/>
              <a:ahLst/>
              <a:cxnLst/>
              <a:rect r="r" b="b" t="t" l="l"/>
              <a:pathLst>
                <a:path h="2884182" w="2894708">
                  <a:moveTo>
                    <a:pt x="0" y="0"/>
                  </a:moveTo>
                  <a:lnTo>
                    <a:pt x="2894709" y="0"/>
                  </a:lnTo>
                  <a:lnTo>
                    <a:pt x="2894709" y="2884182"/>
                  </a:lnTo>
                  <a:lnTo>
                    <a:pt x="0" y="288418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0" id="20"/>
            <p:cNvSpPr/>
            <p:nvPr/>
          </p:nvSpPr>
          <p:spPr>
            <a:xfrm flipH="false" flipV="false" rot="0">
              <a:off x="744077" y="3005119"/>
              <a:ext cx="1656601" cy="2128810"/>
            </a:xfrm>
            <a:custGeom>
              <a:avLst/>
              <a:gdLst/>
              <a:ahLst/>
              <a:cxnLst/>
              <a:rect r="r" b="b" t="t" l="l"/>
              <a:pathLst>
                <a:path h="2128810" w="1656601">
                  <a:moveTo>
                    <a:pt x="0" y="0"/>
                  </a:moveTo>
                  <a:lnTo>
                    <a:pt x="1656601" y="0"/>
                  </a:lnTo>
                  <a:lnTo>
                    <a:pt x="1656601" y="2128809"/>
                  </a:lnTo>
                  <a:lnTo>
                    <a:pt x="0" y="212880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1" id="21"/>
            <p:cNvSpPr/>
            <p:nvPr/>
          </p:nvSpPr>
          <p:spPr>
            <a:xfrm flipH="false" flipV="false" rot="5400000">
              <a:off x="4754512" y="3774835"/>
              <a:ext cx="2621937" cy="2068947"/>
            </a:xfrm>
            <a:custGeom>
              <a:avLst/>
              <a:gdLst/>
              <a:ahLst/>
              <a:cxnLst/>
              <a:rect r="r" b="b" t="t" l="l"/>
              <a:pathLst>
                <a:path h="2068947" w="2621937">
                  <a:moveTo>
                    <a:pt x="0" y="0"/>
                  </a:moveTo>
                  <a:lnTo>
                    <a:pt x="2621937" y="0"/>
                  </a:lnTo>
                  <a:lnTo>
                    <a:pt x="2621937" y="2068947"/>
                  </a:lnTo>
                  <a:lnTo>
                    <a:pt x="0" y="206894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2" id="22"/>
            <p:cNvSpPr/>
            <p:nvPr/>
          </p:nvSpPr>
          <p:spPr>
            <a:xfrm flipH="false" flipV="false" rot="0">
              <a:off x="7474258" y="3881451"/>
              <a:ext cx="772750" cy="772750"/>
            </a:xfrm>
            <a:custGeom>
              <a:avLst/>
              <a:gdLst/>
              <a:ahLst/>
              <a:cxnLst/>
              <a:rect r="r" b="b" t="t" l="l"/>
              <a:pathLst>
                <a:path h="772750" w="772750">
                  <a:moveTo>
                    <a:pt x="0" y="0"/>
                  </a:moveTo>
                  <a:lnTo>
                    <a:pt x="772750" y="0"/>
                  </a:lnTo>
                  <a:lnTo>
                    <a:pt x="772750" y="772750"/>
                  </a:lnTo>
                  <a:lnTo>
                    <a:pt x="0" y="77275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3" id="23"/>
            <p:cNvSpPr/>
            <p:nvPr/>
          </p:nvSpPr>
          <p:spPr>
            <a:xfrm flipH="false" flipV="false" rot="0">
              <a:off x="6387041" y="2904408"/>
              <a:ext cx="1350849" cy="1350849"/>
            </a:xfrm>
            <a:custGeom>
              <a:avLst/>
              <a:gdLst/>
              <a:ahLst/>
              <a:cxnLst/>
              <a:rect r="r" b="b" t="t" l="l"/>
              <a:pathLst>
                <a:path h="1350849" w="1350849">
                  <a:moveTo>
                    <a:pt x="0" y="0"/>
                  </a:moveTo>
                  <a:lnTo>
                    <a:pt x="1350849" y="0"/>
                  </a:lnTo>
                  <a:lnTo>
                    <a:pt x="1350849" y="1350849"/>
                  </a:lnTo>
                  <a:lnTo>
                    <a:pt x="0" y="1350849"/>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4" id="24"/>
            <p:cNvSpPr/>
            <p:nvPr/>
          </p:nvSpPr>
          <p:spPr>
            <a:xfrm flipH="false" flipV="false" rot="0">
              <a:off x="6289715" y="4548532"/>
              <a:ext cx="772750" cy="772750"/>
            </a:xfrm>
            <a:custGeom>
              <a:avLst/>
              <a:gdLst/>
              <a:ahLst/>
              <a:cxnLst/>
              <a:rect r="r" b="b" t="t" l="l"/>
              <a:pathLst>
                <a:path h="772750" w="772750">
                  <a:moveTo>
                    <a:pt x="0" y="0"/>
                  </a:moveTo>
                  <a:lnTo>
                    <a:pt x="772750" y="0"/>
                  </a:lnTo>
                  <a:lnTo>
                    <a:pt x="772750" y="772750"/>
                  </a:lnTo>
                  <a:lnTo>
                    <a:pt x="0" y="77275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5" id="25"/>
            <p:cNvSpPr/>
            <p:nvPr/>
          </p:nvSpPr>
          <p:spPr>
            <a:xfrm flipH="false" flipV="false" rot="-5400000">
              <a:off x="2763389" y="3817333"/>
              <a:ext cx="2574429" cy="2031459"/>
            </a:xfrm>
            <a:custGeom>
              <a:avLst/>
              <a:gdLst/>
              <a:ahLst/>
              <a:cxnLst/>
              <a:rect r="r" b="b" t="t" l="l"/>
              <a:pathLst>
                <a:path h="2031459" w="2574429">
                  <a:moveTo>
                    <a:pt x="0" y="0"/>
                  </a:moveTo>
                  <a:lnTo>
                    <a:pt x="2574429" y="0"/>
                  </a:lnTo>
                  <a:lnTo>
                    <a:pt x="2574429" y="2031459"/>
                  </a:lnTo>
                  <a:lnTo>
                    <a:pt x="0" y="2031459"/>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6" id="26"/>
            <p:cNvSpPr/>
            <p:nvPr/>
          </p:nvSpPr>
          <p:spPr>
            <a:xfrm flipH="false" flipV="false" rot="0">
              <a:off x="3187997" y="2465816"/>
              <a:ext cx="2949023" cy="1608558"/>
            </a:xfrm>
            <a:custGeom>
              <a:avLst/>
              <a:gdLst/>
              <a:ahLst/>
              <a:cxnLst/>
              <a:rect r="r" b="b" t="t" l="l"/>
              <a:pathLst>
                <a:path h="1608558" w="2949023">
                  <a:moveTo>
                    <a:pt x="0" y="0"/>
                  </a:moveTo>
                  <a:lnTo>
                    <a:pt x="2949023" y="0"/>
                  </a:lnTo>
                  <a:lnTo>
                    <a:pt x="2949023" y="1608558"/>
                  </a:lnTo>
                  <a:lnTo>
                    <a:pt x="0" y="1608558"/>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27" id="27"/>
            <p:cNvSpPr/>
            <p:nvPr/>
          </p:nvSpPr>
          <p:spPr>
            <a:xfrm flipH="true" flipV="false" rot="0">
              <a:off x="2411957" y="2922306"/>
              <a:ext cx="743608" cy="1152068"/>
            </a:xfrm>
            <a:custGeom>
              <a:avLst/>
              <a:gdLst/>
              <a:ahLst/>
              <a:cxnLst/>
              <a:rect r="r" b="b" t="t" l="l"/>
              <a:pathLst>
                <a:path h="1152068" w="743608">
                  <a:moveTo>
                    <a:pt x="743608" y="0"/>
                  </a:moveTo>
                  <a:lnTo>
                    <a:pt x="0" y="0"/>
                  </a:lnTo>
                  <a:lnTo>
                    <a:pt x="0" y="1152068"/>
                  </a:lnTo>
                  <a:lnTo>
                    <a:pt x="743608" y="1152068"/>
                  </a:lnTo>
                  <a:lnTo>
                    <a:pt x="743608"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28" id="28"/>
            <p:cNvSpPr/>
            <p:nvPr/>
          </p:nvSpPr>
          <p:spPr>
            <a:xfrm flipH="false" flipV="false" rot="0">
              <a:off x="2931167" y="2444049"/>
              <a:ext cx="1048677" cy="1624710"/>
            </a:xfrm>
            <a:custGeom>
              <a:avLst/>
              <a:gdLst/>
              <a:ahLst/>
              <a:cxnLst/>
              <a:rect r="r" b="b" t="t" l="l"/>
              <a:pathLst>
                <a:path h="1624710" w="1048677">
                  <a:moveTo>
                    <a:pt x="0" y="0"/>
                  </a:moveTo>
                  <a:lnTo>
                    <a:pt x="1048676" y="0"/>
                  </a:lnTo>
                  <a:lnTo>
                    <a:pt x="1048676" y="1624710"/>
                  </a:lnTo>
                  <a:lnTo>
                    <a:pt x="0" y="1624710"/>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29" id="29"/>
            <p:cNvSpPr/>
            <p:nvPr/>
          </p:nvSpPr>
          <p:spPr>
            <a:xfrm flipH="false" flipV="false" rot="0">
              <a:off x="2520940" y="3797001"/>
              <a:ext cx="1334114" cy="1714399"/>
            </a:xfrm>
            <a:custGeom>
              <a:avLst/>
              <a:gdLst/>
              <a:ahLst/>
              <a:cxnLst/>
              <a:rect r="r" b="b" t="t" l="l"/>
              <a:pathLst>
                <a:path h="1714399" w="1334114">
                  <a:moveTo>
                    <a:pt x="0" y="0"/>
                  </a:moveTo>
                  <a:lnTo>
                    <a:pt x="1334114" y="0"/>
                  </a:lnTo>
                  <a:lnTo>
                    <a:pt x="1334114" y="1714399"/>
                  </a:lnTo>
                  <a:lnTo>
                    <a:pt x="0" y="171439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30" id="30"/>
            <p:cNvSpPr/>
            <p:nvPr/>
          </p:nvSpPr>
          <p:spPr>
            <a:xfrm flipH="false" flipV="false" rot="0">
              <a:off x="2021499" y="5662920"/>
              <a:ext cx="3044834" cy="916368"/>
            </a:xfrm>
            <a:custGeom>
              <a:avLst/>
              <a:gdLst/>
              <a:ahLst/>
              <a:cxnLst/>
              <a:rect r="r" b="b" t="t" l="l"/>
              <a:pathLst>
                <a:path h="916368" w="3044834">
                  <a:moveTo>
                    <a:pt x="0" y="0"/>
                  </a:moveTo>
                  <a:lnTo>
                    <a:pt x="3044834" y="0"/>
                  </a:lnTo>
                  <a:lnTo>
                    <a:pt x="3044834" y="916368"/>
                  </a:lnTo>
                  <a:lnTo>
                    <a:pt x="0" y="916368"/>
                  </a:lnTo>
                  <a:lnTo>
                    <a:pt x="0" y="0"/>
                  </a:lnTo>
                  <a:close/>
                </a:path>
              </a:pathLst>
            </a:custGeom>
            <a:blipFill>
              <a:blip r:embed="rId25">
                <a:extLst>
                  <a:ext uri="{96DAC541-7B7A-43D3-8B79-37D633B846F1}">
                    <asvg:svgBlip xmlns:asvg="http://schemas.microsoft.com/office/drawing/2016/SVG/main" r:embed="rId26"/>
                  </a:ext>
                </a:extLst>
              </a:blip>
              <a:stretch>
                <a:fillRect l="0" t="0" r="-1075" b="-24540"/>
              </a:stretch>
            </a:blipFill>
          </p:spPr>
        </p:sp>
        <p:sp>
          <p:nvSpPr>
            <p:cNvPr name="Freeform 31" id="31"/>
            <p:cNvSpPr/>
            <p:nvPr/>
          </p:nvSpPr>
          <p:spPr>
            <a:xfrm flipH="true" flipV="false" rot="0">
              <a:off x="4091804" y="4390907"/>
              <a:ext cx="2553310" cy="2544025"/>
            </a:xfrm>
            <a:custGeom>
              <a:avLst/>
              <a:gdLst/>
              <a:ahLst/>
              <a:cxnLst/>
              <a:rect r="r" b="b" t="t" l="l"/>
              <a:pathLst>
                <a:path h="2544025" w="2553310">
                  <a:moveTo>
                    <a:pt x="2553310" y="0"/>
                  </a:moveTo>
                  <a:lnTo>
                    <a:pt x="0" y="0"/>
                  </a:lnTo>
                  <a:lnTo>
                    <a:pt x="0" y="2544025"/>
                  </a:lnTo>
                  <a:lnTo>
                    <a:pt x="2553310" y="2544025"/>
                  </a:lnTo>
                  <a:lnTo>
                    <a:pt x="255331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2" id="32"/>
            <p:cNvSpPr/>
            <p:nvPr/>
          </p:nvSpPr>
          <p:spPr>
            <a:xfrm flipH="true" flipV="false" rot="0">
              <a:off x="3670978" y="6533618"/>
              <a:ext cx="885768" cy="1372316"/>
            </a:xfrm>
            <a:custGeom>
              <a:avLst/>
              <a:gdLst/>
              <a:ahLst/>
              <a:cxnLst/>
              <a:rect r="r" b="b" t="t" l="l"/>
              <a:pathLst>
                <a:path h="1372316" w="885768">
                  <a:moveTo>
                    <a:pt x="885768" y="0"/>
                  </a:moveTo>
                  <a:lnTo>
                    <a:pt x="0" y="0"/>
                  </a:lnTo>
                  <a:lnTo>
                    <a:pt x="0" y="1372316"/>
                  </a:lnTo>
                  <a:lnTo>
                    <a:pt x="885768" y="1372316"/>
                  </a:lnTo>
                  <a:lnTo>
                    <a:pt x="885768"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33" id="33"/>
            <p:cNvSpPr/>
            <p:nvPr/>
          </p:nvSpPr>
          <p:spPr>
            <a:xfrm flipH="false" flipV="false" rot="0">
              <a:off x="4289449" y="5963930"/>
              <a:ext cx="1249159" cy="1935316"/>
            </a:xfrm>
            <a:custGeom>
              <a:avLst/>
              <a:gdLst/>
              <a:ahLst/>
              <a:cxnLst/>
              <a:rect r="r" b="b" t="t" l="l"/>
              <a:pathLst>
                <a:path h="1935316" w="1249159">
                  <a:moveTo>
                    <a:pt x="0" y="0"/>
                  </a:moveTo>
                  <a:lnTo>
                    <a:pt x="1249159" y="0"/>
                  </a:lnTo>
                  <a:lnTo>
                    <a:pt x="1249159" y="1935316"/>
                  </a:lnTo>
                  <a:lnTo>
                    <a:pt x="0" y="193531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34" id="34"/>
            <p:cNvSpPr/>
            <p:nvPr/>
          </p:nvSpPr>
          <p:spPr>
            <a:xfrm flipH="false" flipV="false" rot="0">
              <a:off x="2021499" y="7490899"/>
              <a:ext cx="4129989" cy="1242955"/>
            </a:xfrm>
            <a:custGeom>
              <a:avLst/>
              <a:gdLst/>
              <a:ahLst/>
              <a:cxnLst/>
              <a:rect r="r" b="b" t="t" l="l"/>
              <a:pathLst>
                <a:path h="1242955" w="4129989">
                  <a:moveTo>
                    <a:pt x="0" y="0"/>
                  </a:moveTo>
                  <a:lnTo>
                    <a:pt x="4129989" y="0"/>
                  </a:lnTo>
                  <a:lnTo>
                    <a:pt x="4129989" y="1242955"/>
                  </a:lnTo>
                  <a:lnTo>
                    <a:pt x="0" y="1242955"/>
                  </a:lnTo>
                  <a:lnTo>
                    <a:pt x="0" y="0"/>
                  </a:lnTo>
                  <a:close/>
                </a:path>
              </a:pathLst>
            </a:custGeom>
            <a:blipFill>
              <a:blip r:embed="rId27">
                <a:extLst>
                  <a:ext uri="{96DAC541-7B7A-43D3-8B79-37D633B846F1}">
                    <asvg:svgBlip xmlns:asvg="http://schemas.microsoft.com/office/drawing/2016/SVG/main" r:embed="rId28"/>
                  </a:ext>
                </a:extLst>
              </a:blip>
              <a:stretch>
                <a:fillRect l="0" t="0" r="-1075" b="-24540"/>
              </a:stretch>
            </a:blipFill>
          </p:spPr>
        </p:sp>
        <p:sp>
          <p:nvSpPr>
            <p:cNvPr name="Freeform 35" id="35"/>
            <p:cNvSpPr/>
            <p:nvPr/>
          </p:nvSpPr>
          <p:spPr>
            <a:xfrm flipH="false" flipV="false" rot="0">
              <a:off x="6351906" y="6655070"/>
              <a:ext cx="1385984" cy="1380944"/>
            </a:xfrm>
            <a:custGeom>
              <a:avLst/>
              <a:gdLst/>
              <a:ahLst/>
              <a:cxnLst/>
              <a:rect r="r" b="b" t="t" l="l"/>
              <a:pathLst>
                <a:path h="1380944" w="1385984">
                  <a:moveTo>
                    <a:pt x="0" y="0"/>
                  </a:moveTo>
                  <a:lnTo>
                    <a:pt x="1385984" y="0"/>
                  </a:lnTo>
                  <a:lnTo>
                    <a:pt x="1385984" y="1380944"/>
                  </a:lnTo>
                  <a:lnTo>
                    <a:pt x="0" y="1380944"/>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Freeform 36" id="36"/>
            <p:cNvSpPr/>
            <p:nvPr/>
          </p:nvSpPr>
          <p:spPr>
            <a:xfrm flipH="false" flipV="false" rot="0">
              <a:off x="1306375" y="6456461"/>
              <a:ext cx="2211164" cy="1535754"/>
            </a:xfrm>
            <a:custGeom>
              <a:avLst/>
              <a:gdLst/>
              <a:ahLst/>
              <a:cxnLst/>
              <a:rect r="r" b="b" t="t" l="l"/>
              <a:pathLst>
                <a:path h="1535754" w="2211164">
                  <a:moveTo>
                    <a:pt x="0" y="0"/>
                  </a:moveTo>
                  <a:lnTo>
                    <a:pt x="2211164" y="0"/>
                  </a:lnTo>
                  <a:lnTo>
                    <a:pt x="2211164" y="1535754"/>
                  </a:lnTo>
                  <a:lnTo>
                    <a:pt x="0" y="1535754"/>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37" id="37"/>
            <p:cNvSpPr/>
            <p:nvPr/>
          </p:nvSpPr>
          <p:spPr>
            <a:xfrm flipH="false" flipV="false" rot="806744">
              <a:off x="2499065" y="7331340"/>
              <a:ext cx="1086480" cy="1409348"/>
            </a:xfrm>
            <a:custGeom>
              <a:avLst/>
              <a:gdLst/>
              <a:ahLst/>
              <a:cxnLst/>
              <a:rect r="r" b="b" t="t" l="l"/>
              <a:pathLst>
                <a:path h="1409348" w="1086480">
                  <a:moveTo>
                    <a:pt x="0" y="0"/>
                  </a:moveTo>
                  <a:lnTo>
                    <a:pt x="1086479" y="0"/>
                  </a:lnTo>
                  <a:lnTo>
                    <a:pt x="1086479" y="1409348"/>
                  </a:lnTo>
                  <a:lnTo>
                    <a:pt x="0" y="1409348"/>
                  </a:lnTo>
                  <a:lnTo>
                    <a:pt x="0" y="0"/>
                  </a:lnTo>
                  <a:close/>
                </a:path>
              </a:pathLst>
            </a:custGeom>
            <a:blipFill>
              <a:blip r:embed="rId33">
                <a:extLst>
                  <a:ext uri="{96DAC541-7B7A-43D3-8B79-37D633B846F1}">
                    <asvg:svgBlip xmlns:asvg="http://schemas.microsoft.com/office/drawing/2016/SVG/main" r:embed="rId34"/>
                  </a:ext>
                </a:extLst>
              </a:blip>
              <a:stretch>
                <a:fillRect l="0" t="0" r="0" b="0"/>
              </a:stretch>
            </a:blipFill>
          </p:spPr>
        </p:sp>
        <p:sp>
          <p:nvSpPr>
            <p:cNvPr name="Freeform 38" id="38"/>
            <p:cNvSpPr/>
            <p:nvPr/>
          </p:nvSpPr>
          <p:spPr>
            <a:xfrm flipH="false" flipV="false" rot="-1585154">
              <a:off x="1699025" y="7639339"/>
              <a:ext cx="1086480" cy="1409348"/>
            </a:xfrm>
            <a:custGeom>
              <a:avLst/>
              <a:gdLst/>
              <a:ahLst/>
              <a:cxnLst/>
              <a:rect r="r" b="b" t="t" l="l"/>
              <a:pathLst>
                <a:path h="1409348" w="1086480">
                  <a:moveTo>
                    <a:pt x="0" y="0"/>
                  </a:moveTo>
                  <a:lnTo>
                    <a:pt x="1086479" y="0"/>
                  </a:lnTo>
                  <a:lnTo>
                    <a:pt x="1086479" y="1409348"/>
                  </a:lnTo>
                  <a:lnTo>
                    <a:pt x="0" y="1409348"/>
                  </a:lnTo>
                  <a:lnTo>
                    <a:pt x="0" y="0"/>
                  </a:lnTo>
                  <a:close/>
                </a:path>
              </a:pathLst>
            </a:custGeom>
            <a:blipFill>
              <a:blip r:embed="rId35">
                <a:extLst>
                  <a:ext uri="{96DAC541-7B7A-43D3-8B79-37D633B846F1}">
                    <asvg:svgBlip xmlns:asvg="http://schemas.microsoft.com/office/drawing/2016/SVG/main" r:embed="rId36"/>
                  </a:ext>
                </a:extLst>
              </a:blip>
              <a:stretch>
                <a:fillRect l="0" t="0" r="0" b="0"/>
              </a:stretch>
            </a:blipFill>
          </p:spPr>
        </p:sp>
        <p:sp>
          <p:nvSpPr>
            <p:cNvPr name="Freeform 39" id="39"/>
            <p:cNvSpPr/>
            <p:nvPr/>
          </p:nvSpPr>
          <p:spPr>
            <a:xfrm flipH="false" flipV="false" rot="0">
              <a:off x="5668567" y="5611968"/>
              <a:ext cx="1923054" cy="695796"/>
            </a:xfrm>
            <a:custGeom>
              <a:avLst/>
              <a:gdLst/>
              <a:ahLst/>
              <a:cxnLst/>
              <a:rect r="r" b="b" t="t" l="l"/>
              <a:pathLst>
                <a:path h="695796" w="1923054">
                  <a:moveTo>
                    <a:pt x="0" y="0"/>
                  </a:moveTo>
                  <a:lnTo>
                    <a:pt x="1923055" y="0"/>
                  </a:lnTo>
                  <a:lnTo>
                    <a:pt x="1923055" y="695796"/>
                  </a:lnTo>
                  <a:lnTo>
                    <a:pt x="0" y="69579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D5175"/>
        </a:solidFill>
      </p:bgPr>
    </p:bg>
    <p:spTree>
      <p:nvGrpSpPr>
        <p:cNvPr id="1" name=""/>
        <p:cNvGrpSpPr/>
        <p:nvPr/>
      </p:nvGrpSpPr>
      <p:grpSpPr>
        <a:xfrm>
          <a:off x="0" y="0"/>
          <a:ext cx="0" cy="0"/>
          <a:chOff x="0" y="0"/>
          <a:chExt cx="0" cy="0"/>
        </a:xfrm>
      </p:grpSpPr>
      <p:sp>
        <p:nvSpPr>
          <p:cNvPr name="TextBox 2" id="2"/>
          <p:cNvSpPr txBox="true"/>
          <p:nvPr/>
        </p:nvSpPr>
        <p:spPr>
          <a:xfrm rot="0">
            <a:off x="4646776" y="7694295"/>
            <a:ext cx="8847575" cy="662593"/>
          </a:xfrm>
          <a:prstGeom prst="rect">
            <a:avLst/>
          </a:prstGeom>
        </p:spPr>
        <p:txBody>
          <a:bodyPr anchor="t" rtlCol="false" tIns="0" lIns="0" bIns="0" rIns="0">
            <a:spAutoFit/>
          </a:bodyPr>
          <a:lstStyle/>
          <a:p>
            <a:pPr algn="ctr">
              <a:lnSpc>
                <a:spcPts val="2520"/>
              </a:lnSpc>
            </a:pPr>
            <a:r>
              <a:rPr lang="en-US" sz="1800" b="true">
                <a:solidFill>
                  <a:srgbClr val="FFFFFF"/>
                </a:solidFill>
                <a:latin typeface="Bitter Bold"/>
                <a:ea typeface="Bitter Bold"/>
                <a:cs typeface="Bitter Bold"/>
                <a:sym typeface="Bitter Bold"/>
              </a:rPr>
              <a:t>Fatine AZZABI</a:t>
            </a:r>
          </a:p>
          <a:p>
            <a:pPr algn="ctr">
              <a:lnSpc>
                <a:spcPts val="2520"/>
              </a:lnSpc>
            </a:pPr>
            <a:r>
              <a:rPr lang="en-US" b="true" sz="1800">
                <a:solidFill>
                  <a:srgbClr val="FFFFFF"/>
                </a:solidFill>
                <a:latin typeface="Bitter Bold"/>
                <a:ea typeface="Bitter Bold"/>
                <a:cs typeface="Bitter Bold"/>
                <a:sym typeface="Bitter Bold"/>
              </a:rPr>
              <a:t>João Gabriel BUTTOW ALBUQUERQUE</a:t>
            </a:r>
          </a:p>
        </p:txBody>
      </p:sp>
      <p:sp>
        <p:nvSpPr>
          <p:cNvPr name="TextBox 3" id="3"/>
          <p:cNvSpPr txBox="true"/>
          <p:nvPr/>
        </p:nvSpPr>
        <p:spPr>
          <a:xfrm rot="0">
            <a:off x="4646776" y="6391275"/>
            <a:ext cx="8847575" cy="1104900"/>
          </a:xfrm>
          <a:prstGeom prst="rect">
            <a:avLst/>
          </a:prstGeom>
        </p:spPr>
        <p:txBody>
          <a:bodyPr anchor="t" rtlCol="false" tIns="0" lIns="0" bIns="0" rIns="0">
            <a:spAutoFit/>
          </a:bodyPr>
          <a:lstStyle/>
          <a:p>
            <a:pPr algn="ctr" marL="0" indent="0" lvl="0">
              <a:lnSpc>
                <a:spcPts val="7050"/>
              </a:lnSpc>
            </a:pPr>
            <a:r>
              <a:rPr lang="en-US" sz="7500">
                <a:solidFill>
                  <a:srgbClr val="FDE0A0"/>
                </a:solidFill>
                <a:latin typeface="Chunk Five"/>
                <a:ea typeface="Chunk Five"/>
                <a:cs typeface="Chunk Five"/>
                <a:sym typeface="Chunk Five"/>
              </a:rPr>
              <a:t>MERCI</a:t>
            </a:r>
          </a:p>
        </p:txBody>
      </p:sp>
      <p:grpSp>
        <p:nvGrpSpPr>
          <p:cNvPr name="Group 4" id="4"/>
          <p:cNvGrpSpPr/>
          <p:nvPr/>
        </p:nvGrpSpPr>
        <p:grpSpPr>
          <a:xfrm rot="0">
            <a:off x="4134326" y="1707410"/>
            <a:ext cx="9546770" cy="3940915"/>
            <a:chOff x="0" y="0"/>
            <a:chExt cx="12729027" cy="5254554"/>
          </a:xfrm>
        </p:grpSpPr>
        <p:sp>
          <p:nvSpPr>
            <p:cNvPr name="AutoShape 5" id="5"/>
            <p:cNvSpPr/>
            <p:nvPr/>
          </p:nvSpPr>
          <p:spPr>
            <a:xfrm rot="0">
              <a:off x="4659424" y="0"/>
              <a:ext cx="5014743" cy="2859844"/>
            </a:xfrm>
            <a:prstGeom prst="rect">
              <a:avLst/>
            </a:prstGeom>
            <a:solidFill>
              <a:srgbClr val="FFCE5C"/>
            </a:solidFill>
          </p:spPr>
        </p:sp>
        <p:sp>
          <p:nvSpPr>
            <p:cNvPr name="Freeform 6" id="6"/>
            <p:cNvSpPr/>
            <p:nvPr/>
          </p:nvSpPr>
          <p:spPr>
            <a:xfrm flipH="false" flipV="false" rot="-10800000">
              <a:off x="0" y="2603147"/>
              <a:ext cx="1304610" cy="2609220"/>
            </a:xfrm>
            <a:custGeom>
              <a:avLst/>
              <a:gdLst/>
              <a:ahLst/>
              <a:cxnLst/>
              <a:rect r="r" b="b" t="t" l="l"/>
              <a:pathLst>
                <a:path h="2609220" w="1304610">
                  <a:moveTo>
                    <a:pt x="0" y="0"/>
                  </a:moveTo>
                  <a:lnTo>
                    <a:pt x="1304610" y="0"/>
                  </a:lnTo>
                  <a:lnTo>
                    <a:pt x="1304610" y="2609220"/>
                  </a:lnTo>
                  <a:lnTo>
                    <a:pt x="0" y="26092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7" id="7"/>
            <p:cNvSpPr/>
            <p:nvPr/>
          </p:nvSpPr>
          <p:spPr>
            <a:xfrm rot="0">
              <a:off x="1288511" y="2603147"/>
              <a:ext cx="10225738" cy="2609220"/>
            </a:xfrm>
            <a:prstGeom prst="rect">
              <a:avLst/>
            </a:prstGeom>
            <a:solidFill>
              <a:srgbClr val="6BB9D4"/>
            </a:solidFill>
          </p:spPr>
        </p:sp>
        <p:sp>
          <p:nvSpPr>
            <p:cNvPr name="Freeform 8" id="8"/>
            <p:cNvSpPr/>
            <p:nvPr/>
          </p:nvSpPr>
          <p:spPr>
            <a:xfrm flipH="false" flipV="false" rot="-10800000">
              <a:off x="3462868" y="0"/>
              <a:ext cx="1309991" cy="2619983"/>
            </a:xfrm>
            <a:custGeom>
              <a:avLst/>
              <a:gdLst/>
              <a:ahLst/>
              <a:cxnLst/>
              <a:rect r="r" b="b" t="t" l="l"/>
              <a:pathLst>
                <a:path h="2619983" w="1309991">
                  <a:moveTo>
                    <a:pt x="0" y="0"/>
                  </a:moveTo>
                  <a:lnTo>
                    <a:pt x="1309991" y="0"/>
                  </a:lnTo>
                  <a:lnTo>
                    <a:pt x="1309991" y="2619983"/>
                  </a:lnTo>
                  <a:lnTo>
                    <a:pt x="0" y="26199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4192792" y="1171283"/>
              <a:ext cx="4098173" cy="4083270"/>
            </a:xfrm>
            <a:custGeom>
              <a:avLst/>
              <a:gdLst/>
              <a:ahLst/>
              <a:cxnLst/>
              <a:rect r="r" b="b" t="t" l="l"/>
              <a:pathLst>
                <a:path h="4083270" w="4098173">
                  <a:moveTo>
                    <a:pt x="0" y="0"/>
                  </a:moveTo>
                  <a:lnTo>
                    <a:pt x="4098172" y="0"/>
                  </a:lnTo>
                  <a:lnTo>
                    <a:pt x="4098172" y="4083271"/>
                  </a:lnTo>
                  <a:lnTo>
                    <a:pt x="0" y="40832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132326" y="3558865"/>
              <a:ext cx="5543404" cy="1668334"/>
            </a:xfrm>
            <a:custGeom>
              <a:avLst/>
              <a:gdLst/>
              <a:ahLst/>
              <a:cxnLst/>
              <a:rect r="r" b="b" t="t" l="l"/>
              <a:pathLst>
                <a:path h="1668334" w="5543404">
                  <a:moveTo>
                    <a:pt x="0" y="0"/>
                  </a:moveTo>
                  <a:lnTo>
                    <a:pt x="5543404" y="0"/>
                  </a:lnTo>
                  <a:lnTo>
                    <a:pt x="5543404" y="1668333"/>
                  </a:lnTo>
                  <a:lnTo>
                    <a:pt x="0" y="1668333"/>
                  </a:lnTo>
                  <a:lnTo>
                    <a:pt x="0" y="0"/>
                  </a:lnTo>
                  <a:close/>
                </a:path>
              </a:pathLst>
            </a:custGeom>
            <a:blipFill>
              <a:blip r:embed="rId8">
                <a:extLst>
                  <a:ext uri="{96DAC541-7B7A-43D3-8B79-37D633B846F1}">
                    <asvg:svgBlip xmlns:asvg="http://schemas.microsoft.com/office/drawing/2016/SVG/main" r:embed="rId9"/>
                  </a:ext>
                </a:extLst>
              </a:blip>
              <a:stretch>
                <a:fillRect l="0" t="0" r="-1075" b="-24540"/>
              </a:stretch>
            </a:blipFill>
          </p:spPr>
        </p:sp>
        <p:sp>
          <p:nvSpPr>
            <p:cNvPr name="Freeform 11" id="11"/>
            <p:cNvSpPr/>
            <p:nvPr/>
          </p:nvSpPr>
          <p:spPr>
            <a:xfrm flipH="false" flipV="false" rot="0">
              <a:off x="1738812" y="650455"/>
              <a:ext cx="3088427" cy="3037890"/>
            </a:xfrm>
            <a:custGeom>
              <a:avLst/>
              <a:gdLst/>
              <a:ahLst/>
              <a:cxnLst/>
              <a:rect r="r" b="b" t="t" l="l"/>
              <a:pathLst>
                <a:path h="3037890" w="3088427">
                  <a:moveTo>
                    <a:pt x="0" y="0"/>
                  </a:moveTo>
                  <a:lnTo>
                    <a:pt x="3088427" y="0"/>
                  </a:lnTo>
                  <a:lnTo>
                    <a:pt x="3088427" y="3037889"/>
                  </a:lnTo>
                  <a:lnTo>
                    <a:pt x="0" y="303788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3462868" y="749549"/>
              <a:ext cx="2973460" cy="1075852"/>
            </a:xfrm>
            <a:custGeom>
              <a:avLst/>
              <a:gdLst/>
              <a:ahLst/>
              <a:cxnLst/>
              <a:rect r="r" b="b" t="t" l="l"/>
              <a:pathLst>
                <a:path h="1075852" w="2973460">
                  <a:moveTo>
                    <a:pt x="0" y="0"/>
                  </a:moveTo>
                  <a:lnTo>
                    <a:pt x="2973460" y="0"/>
                  </a:lnTo>
                  <a:lnTo>
                    <a:pt x="2973460" y="1075852"/>
                  </a:lnTo>
                  <a:lnTo>
                    <a:pt x="0" y="107585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true" flipV="false" rot="-10800000">
              <a:off x="9640860" y="0"/>
              <a:ext cx="1309991" cy="2619983"/>
            </a:xfrm>
            <a:custGeom>
              <a:avLst/>
              <a:gdLst/>
              <a:ahLst/>
              <a:cxnLst/>
              <a:rect r="r" b="b" t="t" l="l"/>
              <a:pathLst>
                <a:path h="2619983" w="1309991">
                  <a:moveTo>
                    <a:pt x="1309992" y="0"/>
                  </a:moveTo>
                  <a:lnTo>
                    <a:pt x="0" y="0"/>
                  </a:lnTo>
                  <a:lnTo>
                    <a:pt x="0" y="2619983"/>
                  </a:lnTo>
                  <a:lnTo>
                    <a:pt x="1309992" y="2619983"/>
                  </a:lnTo>
                  <a:lnTo>
                    <a:pt x="130999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6859655" y="1581926"/>
              <a:ext cx="3247339" cy="1174946"/>
            </a:xfrm>
            <a:custGeom>
              <a:avLst/>
              <a:gdLst/>
              <a:ahLst/>
              <a:cxnLst/>
              <a:rect r="r" b="b" t="t" l="l"/>
              <a:pathLst>
                <a:path h="1174946" w="3247339">
                  <a:moveTo>
                    <a:pt x="0" y="0"/>
                  </a:moveTo>
                  <a:lnTo>
                    <a:pt x="3247339" y="0"/>
                  </a:lnTo>
                  <a:lnTo>
                    <a:pt x="3247339" y="1174946"/>
                  </a:lnTo>
                  <a:lnTo>
                    <a:pt x="0" y="117494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true" flipV="false" rot="-10800000">
              <a:off x="11424417" y="2603147"/>
              <a:ext cx="1304610" cy="2609220"/>
            </a:xfrm>
            <a:custGeom>
              <a:avLst/>
              <a:gdLst/>
              <a:ahLst/>
              <a:cxnLst/>
              <a:rect r="r" b="b" t="t" l="l"/>
              <a:pathLst>
                <a:path h="2609220" w="1304610">
                  <a:moveTo>
                    <a:pt x="1304610" y="0"/>
                  </a:moveTo>
                  <a:lnTo>
                    <a:pt x="0" y="0"/>
                  </a:lnTo>
                  <a:lnTo>
                    <a:pt x="0" y="2609220"/>
                  </a:lnTo>
                  <a:lnTo>
                    <a:pt x="1304610" y="2609220"/>
                  </a:lnTo>
                  <a:lnTo>
                    <a:pt x="130461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7070643" y="2768674"/>
              <a:ext cx="4529330" cy="2470543"/>
            </a:xfrm>
            <a:custGeom>
              <a:avLst/>
              <a:gdLst/>
              <a:ahLst/>
              <a:cxnLst/>
              <a:rect r="r" b="b" t="t" l="l"/>
              <a:pathLst>
                <a:path h="2470543" w="4529330">
                  <a:moveTo>
                    <a:pt x="0" y="0"/>
                  </a:moveTo>
                  <a:lnTo>
                    <a:pt x="4529330" y="0"/>
                  </a:lnTo>
                  <a:lnTo>
                    <a:pt x="4529330" y="2470543"/>
                  </a:lnTo>
                  <a:lnTo>
                    <a:pt x="0" y="247054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7" id="17"/>
            <p:cNvSpPr/>
            <p:nvPr/>
          </p:nvSpPr>
          <p:spPr>
            <a:xfrm flipH="false" flipV="false" rot="0">
              <a:off x="8450208" y="3397025"/>
              <a:ext cx="1412666" cy="1815342"/>
            </a:xfrm>
            <a:custGeom>
              <a:avLst/>
              <a:gdLst/>
              <a:ahLst/>
              <a:cxnLst/>
              <a:rect r="r" b="b" t="t" l="l"/>
              <a:pathLst>
                <a:path h="1815342" w="1412666">
                  <a:moveTo>
                    <a:pt x="0" y="0"/>
                  </a:moveTo>
                  <a:lnTo>
                    <a:pt x="1412666" y="0"/>
                  </a:lnTo>
                  <a:lnTo>
                    <a:pt x="1412666" y="1815342"/>
                  </a:lnTo>
                  <a:lnTo>
                    <a:pt x="0" y="181534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8" id="18"/>
            <p:cNvSpPr/>
            <p:nvPr/>
          </p:nvSpPr>
          <p:spPr>
            <a:xfrm flipH="true" flipV="false" rot="0">
              <a:off x="6675730" y="3212919"/>
              <a:ext cx="1300126" cy="2014280"/>
            </a:xfrm>
            <a:custGeom>
              <a:avLst/>
              <a:gdLst/>
              <a:ahLst/>
              <a:cxnLst/>
              <a:rect r="r" b="b" t="t" l="l"/>
              <a:pathLst>
                <a:path h="2014280" w="1300126">
                  <a:moveTo>
                    <a:pt x="1300126" y="0"/>
                  </a:moveTo>
                  <a:lnTo>
                    <a:pt x="0" y="0"/>
                  </a:lnTo>
                  <a:lnTo>
                    <a:pt x="0" y="2014279"/>
                  </a:lnTo>
                  <a:lnTo>
                    <a:pt x="1300126" y="2014279"/>
                  </a:lnTo>
                  <a:lnTo>
                    <a:pt x="1300126"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9" id="19"/>
            <p:cNvSpPr/>
            <p:nvPr/>
          </p:nvSpPr>
          <p:spPr>
            <a:xfrm flipH="false" flipV="false" rot="0">
              <a:off x="7571324" y="2310282"/>
              <a:ext cx="1890495" cy="2928936"/>
            </a:xfrm>
            <a:custGeom>
              <a:avLst/>
              <a:gdLst/>
              <a:ahLst/>
              <a:cxnLst/>
              <a:rect r="r" b="b" t="t" l="l"/>
              <a:pathLst>
                <a:path h="2928936" w="1890495">
                  <a:moveTo>
                    <a:pt x="0" y="0"/>
                  </a:moveTo>
                  <a:lnTo>
                    <a:pt x="1890495" y="0"/>
                  </a:lnTo>
                  <a:lnTo>
                    <a:pt x="1890495" y="2928935"/>
                  </a:lnTo>
                  <a:lnTo>
                    <a:pt x="0" y="2928935"/>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DE0A0"/>
        </a:solidFill>
      </p:bgPr>
    </p:bg>
    <p:spTree>
      <p:nvGrpSpPr>
        <p:cNvPr id="1" name=""/>
        <p:cNvGrpSpPr/>
        <p:nvPr/>
      </p:nvGrpSpPr>
      <p:grpSpPr>
        <a:xfrm>
          <a:off x="0" y="0"/>
          <a:ext cx="0" cy="0"/>
          <a:chOff x="0" y="0"/>
          <a:chExt cx="0" cy="0"/>
        </a:xfrm>
      </p:grpSpPr>
      <p:sp>
        <p:nvSpPr>
          <p:cNvPr name="TextBox 2" id="2"/>
          <p:cNvSpPr txBox="true"/>
          <p:nvPr/>
        </p:nvSpPr>
        <p:spPr>
          <a:xfrm rot="0">
            <a:off x="2813050" y="1492357"/>
            <a:ext cx="12661900" cy="1295400"/>
          </a:xfrm>
          <a:prstGeom prst="rect">
            <a:avLst/>
          </a:prstGeom>
        </p:spPr>
        <p:txBody>
          <a:bodyPr anchor="t" rtlCol="false" tIns="0" lIns="0" bIns="0" rIns="0">
            <a:spAutoFit/>
          </a:bodyPr>
          <a:lstStyle/>
          <a:p>
            <a:pPr algn="ctr" marL="0" indent="0" lvl="0">
              <a:lnSpc>
                <a:spcPts val="9000"/>
              </a:lnSpc>
              <a:spcBef>
                <a:spcPct val="0"/>
              </a:spcBef>
            </a:pPr>
            <a:r>
              <a:rPr lang="en-US" sz="7500">
                <a:solidFill>
                  <a:srgbClr val="1D5175"/>
                </a:solidFill>
                <a:latin typeface="Chunk Five"/>
                <a:ea typeface="Chunk Five"/>
                <a:cs typeface="Chunk Five"/>
                <a:sym typeface="Chunk Five"/>
              </a:rPr>
              <a:t>Questions</a:t>
            </a:r>
          </a:p>
        </p:txBody>
      </p:sp>
      <p:sp>
        <p:nvSpPr>
          <p:cNvPr name="TextBox 3" id="3"/>
          <p:cNvSpPr txBox="true"/>
          <p:nvPr/>
        </p:nvSpPr>
        <p:spPr>
          <a:xfrm rot="0">
            <a:off x="2740609" y="3366396"/>
            <a:ext cx="12806782" cy="5391150"/>
          </a:xfrm>
          <a:prstGeom prst="rect">
            <a:avLst/>
          </a:prstGeom>
        </p:spPr>
        <p:txBody>
          <a:bodyPr anchor="t" rtlCol="false" tIns="0" lIns="0" bIns="0" rIns="0">
            <a:spAutoFit/>
          </a:bodyPr>
          <a:lstStyle/>
          <a:p>
            <a:pPr algn="ctr">
              <a:lnSpc>
                <a:spcPts val="3749"/>
              </a:lnSpc>
            </a:pPr>
            <a:r>
              <a:rPr lang="en-US" sz="2499" b="true">
                <a:solidFill>
                  <a:srgbClr val="1D5175"/>
                </a:solidFill>
                <a:latin typeface="Bitter Bold"/>
                <a:ea typeface="Bitter Bold"/>
                <a:cs typeface="Bitter Bold"/>
                <a:sym typeface="Bitter Bold"/>
              </a:rPr>
              <a:t>• À quel point les stéréotypes généralisent‑ils une culture ?</a:t>
            </a:r>
          </a:p>
          <a:p>
            <a:pPr algn="ctr">
              <a:lnSpc>
                <a:spcPts val="3749"/>
              </a:lnSpc>
            </a:pPr>
            <a:r>
              <a:rPr lang="en-US" sz="2499" b="true">
                <a:solidFill>
                  <a:srgbClr val="1D5175"/>
                </a:solidFill>
                <a:latin typeface="Bitter Bold"/>
                <a:ea typeface="Bitter Bold"/>
                <a:cs typeface="Bitter Bold"/>
                <a:sym typeface="Bitter Bold"/>
              </a:rPr>
              <a:t> • Quels comportements vous semblent les plus différents chez les autres ?</a:t>
            </a:r>
          </a:p>
          <a:p>
            <a:pPr algn="ctr">
              <a:lnSpc>
                <a:spcPts val="3749"/>
              </a:lnSpc>
            </a:pPr>
            <a:r>
              <a:rPr lang="en-US" sz="2499" b="true">
                <a:solidFill>
                  <a:srgbClr val="1D5175"/>
                </a:solidFill>
                <a:latin typeface="Bitter Bold"/>
                <a:ea typeface="Bitter Bold"/>
                <a:cs typeface="Bitter Bold"/>
                <a:sym typeface="Bitter Bold"/>
              </a:rPr>
              <a:t> • Avez‑vous vécu un choc culturel pendant votre mobilité internationale?</a:t>
            </a:r>
          </a:p>
          <a:p>
            <a:pPr algn="ctr">
              <a:lnSpc>
                <a:spcPts val="3749"/>
              </a:lnSpc>
            </a:pPr>
            <a:r>
              <a:rPr lang="en-US" sz="2499" b="true">
                <a:solidFill>
                  <a:srgbClr val="1D5175"/>
                </a:solidFill>
                <a:latin typeface="Bitter Bold"/>
                <a:ea typeface="Bitter Bold"/>
                <a:cs typeface="Bitter Bold"/>
                <a:sym typeface="Bitter Bold"/>
              </a:rPr>
              <a:t> • Quelle est votre définition d</a:t>
            </a:r>
            <a:r>
              <a:rPr lang="en-US" sz="2499" b="true">
                <a:solidFill>
                  <a:srgbClr val="1D5175"/>
                </a:solidFill>
                <a:latin typeface="Bitter Bold"/>
                <a:ea typeface="Bitter Bold"/>
                <a:cs typeface="Bitter Bold"/>
                <a:sym typeface="Bitter Bold"/>
              </a:rPr>
              <a:t>e la culture française ?</a:t>
            </a:r>
          </a:p>
          <a:p>
            <a:pPr algn="ctr">
              <a:lnSpc>
                <a:spcPts val="3749"/>
              </a:lnSpc>
            </a:pPr>
            <a:r>
              <a:rPr lang="en-US" sz="2499" b="true">
                <a:solidFill>
                  <a:srgbClr val="1D5175"/>
                </a:solidFill>
                <a:latin typeface="Bitter Bold"/>
                <a:ea typeface="Bitter Bold"/>
                <a:cs typeface="Bitter Bold"/>
                <a:sym typeface="Bitter Bold"/>
              </a:rPr>
              <a:t> • Avez‑vous interprété un comportement comme impoli avant de</a:t>
            </a:r>
          </a:p>
          <a:p>
            <a:pPr algn="ctr">
              <a:lnSpc>
                <a:spcPts val="3749"/>
              </a:lnSpc>
            </a:pPr>
            <a:r>
              <a:rPr lang="en-US" sz="2499" b="true">
                <a:solidFill>
                  <a:srgbClr val="1D5175"/>
                </a:solidFill>
                <a:latin typeface="Bitter Bold"/>
                <a:ea typeface="Bitter Bold"/>
                <a:cs typeface="Bitter Bold"/>
                <a:sym typeface="Bitter Bold"/>
              </a:rPr>
              <a:t>comprendre qu’il était culturel ?</a:t>
            </a:r>
          </a:p>
          <a:p>
            <a:pPr algn="ctr">
              <a:lnSpc>
                <a:spcPts val="3749"/>
              </a:lnSpc>
            </a:pPr>
            <a:r>
              <a:rPr lang="en-US" sz="2499" b="true">
                <a:solidFill>
                  <a:srgbClr val="1D5175"/>
                </a:solidFill>
                <a:latin typeface="Bitter Bold"/>
                <a:ea typeface="Bitter Bold"/>
                <a:cs typeface="Bitter Bold"/>
                <a:sym typeface="Bitter Bold"/>
              </a:rPr>
              <a:t> • Y a‑t‑il des habitudes locales que vous avez adoptées ?</a:t>
            </a:r>
          </a:p>
          <a:p>
            <a:pPr algn="ctr">
              <a:lnSpc>
                <a:spcPts val="3749"/>
              </a:lnSpc>
            </a:pPr>
            <a:r>
              <a:rPr lang="en-US" sz="2499" b="true">
                <a:solidFill>
                  <a:srgbClr val="1D5175"/>
                </a:solidFill>
                <a:latin typeface="Bitter Bold"/>
                <a:ea typeface="Bitter Bold"/>
                <a:cs typeface="Bitter Bold"/>
                <a:sym typeface="Bitter Bold"/>
              </a:rPr>
              <a:t> • Quand la communication a‑t‑elle échoué à cause de facteurs culturels ?</a:t>
            </a:r>
          </a:p>
          <a:p>
            <a:pPr algn="ctr">
              <a:lnSpc>
                <a:spcPts val="3749"/>
              </a:lnSpc>
            </a:pPr>
            <a:r>
              <a:rPr lang="en-US" sz="2499" b="true">
                <a:solidFill>
                  <a:srgbClr val="1D5175"/>
                </a:solidFill>
                <a:latin typeface="Bitter Bold"/>
                <a:ea typeface="Bitter Bold"/>
                <a:cs typeface="Bitter Bold"/>
                <a:sym typeface="Bitter Bold"/>
              </a:rPr>
              <a:t> • Pensez‑vous que les étudiants étrangers se mélangent entre eux ou avec les locaux ? Pourquoi ?</a:t>
            </a:r>
          </a:p>
          <a:p>
            <a:pPr algn="ctr">
              <a:lnSpc>
                <a:spcPts val="3749"/>
              </a:lnSpc>
            </a:pPr>
          </a:p>
        </p:txBody>
      </p:sp>
      <p:sp>
        <p:nvSpPr>
          <p:cNvPr name="Freeform 4" id="4" descr="textured two mountains illustration"/>
          <p:cNvSpPr/>
          <p:nvPr/>
        </p:nvSpPr>
        <p:spPr>
          <a:xfrm flipH="false" flipV="false" rot="0">
            <a:off x="-213782" y="7575735"/>
            <a:ext cx="2721160" cy="2711265"/>
          </a:xfrm>
          <a:custGeom>
            <a:avLst/>
            <a:gdLst/>
            <a:ahLst/>
            <a:cxnLst/>
            <a:rect r="r" b="b" t="t" l="l"/>
            <a:pathLst>
              <a:path h="2711265" w="2721160">
                <a:moveTo>
                  <a:pt x="0" y="0"/>
                </a:moveTo>
                <a:lnTo>
                  <a:pt x="2721160" y="0"/>
                </a:lnTo>
                <a:lnTo>
                  <a:pt x="2721160" y="2711265"/>
                </a:lnTo>
                <a:lnTo>
                  <a:pt x="0" y="27112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descr="textured three mountains illustration"/>
          <p:cNvSpPr/>
          <p:nvPr/>
        </p:nvSpPr>
        <p:spPr>
          <a:xfrm flipH="false" flipV="false" rot="0">
            <a:off x="1103093" y="8669878"/>
            <a:ext cx="2964724" cy="1617122"/>
          </a:xfrm>
          <a:custGeom>
            <a:avLst/>
            <a:gdLst/>
            <a:ahLst/>
            <a:cxnLst/>
            <a:rect r="r" b="b" t="t" l="l"/>
            <a:pathLst>
              <a:path h="1617122" w="2964724">
                <a:moveTo>
                  <a:pt x="0" y="0"/>
                </a:moveTo>
                <a:lnTo>
                  <a:pt x="2964724" y="0"/>
                </a:lnTo>
                <a:lnTo>
                  <a:pt x="2964724" y="1617122"/>
                </a:lnTo>
                <a:lnTo>
                  <a:pt x="0" y="16171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descr="textured hills illustration"/>
          <p:cNvSpPr/>
          <p:nvPr/>
        </p:nvSpPr>
        <p:spPr>
          <a:xfrm flipH="false" flipV="false" rot="0">
            <a:off x="14505595" y="9099793"/>
            <a:ext cx="3944754" cy="1187207"/>
          </a:xfrm>
          <a:custGeom>
            <a:avLst/>
            <a:gdLst/>
            <a:ahLst/>
            <a:cxnLst/>
            <a:rect r="r" b="b" t="t" l="l"/>
            <a:pathLst>
              <a:path h="1187207" w="3944754">
                <a:moveTo>
                  <a:pt x="0" y="0"/>
                </a:moveTo>
                <a:lnTo>
                  <a:pt x="3944754" y="0"/>
                </a:lnTo>
                <a:lnTo>
                  <a:pt x="3944754" y="1187207"/>
                </a:lnTo>
                <a:lnTo>
                  <a:pt x="0" y="1187207"/>
                </a:lnTo>
                <a:lnTo>
                  <a:pt x="0" y="0"/>
                </a:lnTo>
                <a:close/>
              </a:path>
            </a:pathLst>
          </a:custGeom>
          <a:blipFill>
            <a:blip r:embed="rId6">
              <a:extLst>
                <a:ext uri="{96DAC541-7B7A-43D3-8B79-37D633B846F1}">
                  <asvg:svgBlip xmlns:asvg="http://schemas.microsoft.com/office/drawing/2016/SVG/main" r:embed="rId7"/>
                </a:ext>
              </a:extLst>
            </a:blip>
            <a:stretch>
              <a:fillRect l="0" t="0" r="-1075" b="-24540"/>
            </a:stretch>
          </a:blipFill>
        </p:spPr>
      </p:sp>
      <p:sp>
        <p:nvSpPr>
          <p:cNvPr name="Freeform 7" id="7" descr="textured coconut tree illustration"/>
          <p:cNvSpPr/>
          <p:nvPr/>
        </p:nvSpPr>
        <p:spPr>
          <a:xfrm flipH="true" flipV="false" rot="0">
            <a:off x="16383837" y="8402884"/>
            <a:ext cx="1216111" cy="1884116"/>
          </a:xfrm>
          <a:custGeom>
            <a:avLst/>
            <a:gdLst/>
            <a:ahLst/>
            <a:cxnLst/>
            <a:rect r="r" b="b" t="t" l="l"/>
            <a:pathLst>
              <a:path h="1884116" w="1216111">
                <a:moveTo>
                  <a:pt x="1216111" y="0"/>
                </a:moveTo>
                <a:lnTo>
                  <a:pt x="0" y="0"/>
                </a:lnTo>
                <a:lnTo>
                  <a:pt x="0" y="1884116"/>
                </a:lnTo>
                <a:lnTo>
                  <a:pt x="1216111" y="1884116"/>
                </a:lnTo>
                <a:lnTo>
                  <a:pt x="1216111"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descr="textured sun illustration"/>
          <p:cNvSpPr/>
          <p:nvPr/>
        </p:nvSpPr>
        <p:spPr>
          <a:xfrm flipH="false" flipV="false" rot="0">
            <a:off x="1028700" y="431127"/>
            <a:ext cx="2068994" cy="2035138"/>
          </a:xfrm>
          <a:custGeom>
            <a:avLst/>
            <a:gdLst/>
            <a:ahLst/>
            <a:cxnLst/>
            <a:rect r="r" b="b" t="t" l="l"/>
            <a:pathLst>
              <a:path h="2035138" w="2068994">
                <a:moveTo>
                  <a:pt x="0" y="0"/>
                </a:moveTo>
                <a:lnTo>
                  <a:pt x="2068994" y="0"/>
                </a:lnTo>
                <a:lnTo>
                  <a:pt x="2068994" y="2035138"/>
                </a:lnTo>
                <a:lnTo>
                  <a:pt x="0" y="203513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descr="textured cloud illustration"/>
          <p:cNvSpPr/>
          <p:nvPr/>
        </p:nvSpPr>
        <p:spPr>
          <a:xfrm flipH="false" flipV="false" rot="0">
            <a:off x="1639031" y="1520932"/>
            <a:ext cx="2917325" cy="1055541"/>
          </a:xfrm>
          <a:custGeom>
            <a:avLst/>
            <a:gdLst/>
            <a:ahLst/>
            <a:cxnLst/>
            <a:rect r="r" b="b" t="t" l="l"/>
            <a:pathLst>
              <a:path h="1055541" w="2917325">
                <a:moveTo>
                  <a:pt x="0" y="0"/>
                </a:moveTo>
                <a:lnTo>
                  <a:pt x="2917325" y="0"/>
                </a:lnTo>
                <a:lnTo>
                  <a:pt x="2917325" y="1055541"/>
                </a:lnTo>
                <a:lnTo>
                  <a:pt x="0" y="10555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AFD4E1"/>
        </a:solidFill>
      </p:bgPr>
    </p:bg>
    <p:spTree>
      <p:nvGrpSpPr>
        <p:cNvPr id="1" name=""/>
        <p:cNvGrpSpPr/>
        <p:nvPr/>
      </p:nvGrpSpPr>
      <p:grpSpPr>
        <a:xfrm>
          <a:off x="0" y="0"/>
          <a:ext cx="0" cy="0"/>
          <a:chOff x="0" y="0"/>
          <a:chExt cx="0" cy="0"/>
        </a:xfrm>
      </p:grpSpPr>
      <p:sp>
        <p:nvSpPr>
          <p:cNvPr name="TextBox 2" id="2"/>
          <p:cNvSpPr txBox="true"/>
          <p:nvPr/>
        </p:nvSpPr>
        <p:spPr>
          <a:xfrm rot="0">
            <a:off x="5961486" y="4168943"/>
            <a:ext cx="9508278" cy="3692525"/>
          </a:xfrm>
          <a:prstGeom prst="rect">
            <a:avLst/>
          </a:prstGeom>
        </p:spPr>
        <p:txBody>
          <a:bodyPr anchor="t" rtlCol="false" tIns="0" lIns="0" bIns="0" rIns="0">
            <a:spAutoFit/>
          </a:bodyPr>
          <a:lstStyle/>
          <a:p>
            <a:pPr algn="l" marL="539749" indent="-269875" lvl="1">
              <a:lnSpc>
                <a:spcPts val="3999"/>
              </a:lnSpc>
              <a:buFont typeface="Arial"/>
              <a:buChar char="•"/>
            </a:pPr>
            <a:r>
              <a:rPr lang="en-US" b="true" sz="2499">
                <a:solidFill>
                  <a:srgbClr val="1D5175"/>
                </a:solidFill>
                <a:latin typeface="Bitter Bold"/>
                <a:ea typeface="Bitter Bold"/>
                <a:cs typeface="Bitter Bold"/>
                <a:sym typeface="Bitter Bold"/>
              </a:rPr>
              <a:t>Qu’est‑ce que la culture ?</a:t>
            </a:r>
          </a:p>
          <a:p>
            <a:pPr algn="l" marL="539749" indent="-269875" lvl="1">
              <a:lnSpc>
                <a:spcPts val="3999"/>
              </a:lnSpc>
              <a:buFont typeface="Arial"/>
              <a:buChar char="•"/>
            </a:pPr>
            <a:r>
              <a:rPr lang="en-US" b="true" sz="2499">
                <a:solidFill>
                  <a:srgbClr val="1D5175"/>
                </a:solidFill>
                <a:latin typeface="Bitter Bold"/>
                <a:ea typeface="Bitter Bold"/>
                <a:cs typeface="Bitter Bold"/>
                <a:sym typeface="Bitter Bold"/>
              </a:rPr>
              <a:t>Micro‑cultures</a:t>
            </a:r>
          </a:p>
          <a:p>
            <a:pPr algn="l" marL="539749" indent="-269875" lvl="1">
              <a:lnSpc>
                <a:spcPts val="3999"/>
              </a:lnSpc>
              <a:buFont typeface="Arial"/>
              <a:buChar char="•"/>
            </a:pPr>
            <a:r>
              <a:rPr lang="en-US" b="true" sz="2499">
                <a:solidFill>
                  <a:srgbClr val="1D5175"/>
                </a:solidFill>
                <a:latin typeface="Bitter Bold"/>
                <a:ea typeface="Bitter Bold"/>
                <a:cs typeface="Bitter Bold"/>
                <a:sym typeface="Bitter Bold"/>
              </a:rPr>
              <a:t>Communication Interculturelle</a:t>
            </a:r>
          </a:p>
          <a:p>
            <a:pPr algn="l" marL="539749" indent="-269875" lvl="1">
              <a:lnSpc>
                <a:spcPts val="3999"/>
              </a:lnSpc>
              <a:buFont typeface="Arial"/>
              <a:buChar char="•"/>
            </a:pPr>
            <a:r>
              <a:rPr lang="en-US" b="true" sz="2499">
                <a:solidFill>
                  <a:srgbClr val="1D5175"/>
                </a:solidFill>
                <a:latin typeface="Bitter Bold"/>
                <a:ea typeface="Bitter Bold"/>
                <a:cs typeface="Bitter Bold"/>
                <a:sym typeface="Bitter Bold"/>
              </a:rPr>
              <a:t>S’adapter aux autres cultures</a:t>
            </a:r>
          </a:p>
          <a:p>
            <a:pPr algn="l" marL="539749" indent="-269875" lvl="1">
              <a:lnSpc>
                <a:spcPts val="3999"/>
              </a:lnSpc>
              <a:buFont typeface="Arial"/>
              <a:buChar char="•"/>
            </a:pPr>
            <a:r>
              <a:rPr lang="en-US" b="true" sz="2499">
                <a:solidFill>
                  <a:srgbClr val="1D5175"/>
                </a:solidFill>
                <a:latin typeface="Bitter Bold"/>
                <a:ea typeface="Bitter Bold"/>
                <a:cs typeface="Bitter Bold"/>
                <a:sym typeface="Bitter Bold"/>
              </a:rPr>
              <a:t>Ethnocentrisme</a:t>
            </a:r>
          </a:p>
          <a:p>
            <a:pPr algn="l" marL="539749" indent="-269875" lvl="1">
              <a:lnSpc>
                <a:spcPts val="3999"/>
              </a:lnSpc>
              <a:buFont typeface="Arial"/>
              <a:buChar char="•"/>
            </a:pPr>
            <a:r>
              <a:rPr lang="en-US" b="true" sz="2499">
                <a:solidFill>
                  <a:srgbClr val="1D5175"/>
                </a:solidFill>
                <a:latin typeface="Bitter Bold"/>
                <a:ea typeface="Bitter Bold"/>
                <a:cs typeface="Bitter Bold"/>
                <a:sym typeface="Bitter Bold"/>
              </a:rPr>
              <a:t>Communiquer entre cultures</a:t>
            </a:r>
          </a:p>
          <a:p>
            <a:pPr algn="l" marL="539749" indent="-269875" lvl="1">
              <a:lnSpc>
                <a:spcPts val="3999"/>
              </a:lnSpc>
              <a:buFont typeface="Arial"/>
              <a:buChar char="•"/>
            </a:pPr>
            <a:r>
              <a:rPr lang="en-US" b="true" sz="2499">
                <a:solidFill>
                  <a:srgbClr val="1D5175"/>
                </a:solidFill>
                <a:latin typeface="Bitter Bold"/>
                <a:ea typeface="Bitter Bold"/>
                <a:cs typeface="Bitter Bold"/>
                <a:sym typeface="Bitter Bold"/>
              </a:rPr>
              <a:t>Questions/Débat</a:t>
            </a:r>
          </a:p>
        </p:txBody>
      </p:sp>
      <p:grpSp>
        <p:nvGrpSpPr>
          <p:cNvPr name="Group 3" id="3"/>
          <p:cNvGrpSpPr/>
          <p:nvPr/>
        </p:nvGrpSpPr>
        <p:grpSpPr>
          <a:xfrm rot="0">
            <a:off x="15875000" y="773626"/>
            <a:ext cx="3984782" cy="2414204"/>
            <a:chOff x="0" y="0"/>
            <a:chExt cx="5313042" cy="3218938"/>
          </a:xfrm>
        </p:grpSpPr>
        <p:sp>
          <p:nvSpPr>
            <p:cNvPr name="AutoShape 4" id="4"/>
            <p:cNvSpPr/>
            <p:nvPr/>
          </p:nvSpPr>
          <p:spPr>
            <a:xfrm rot="-10800000">
              <a:off x="1587880" y="285354"/>
              <a:ext cx="3725162" cy="2933584"/>
            </a:xfrm>
            <a:prstGeom prst="rect">
              <a:avLst/>
            </a:prstGeom>
            <a:solidFill>
              <a:srgbClr val="F9943B"/>
            </a:solidFill>
          </p:spPr>
        </p:sp>
        <p:sp>
          <p:nvSpPr>
            <p:cNvPr name="Freeform 5" id="5"/>
            <p:cNvSpPr/>
            <p:nvPr/>
          </p:nvSpPr>
          <p:spPr>
            <a:xfrm flipH="true" flipV="false" rot="0">
              <a:off x="176059" y="285354"/>
              <a:ext cx="1466792" cy="2933584"/>
            </a:xfrm>
            <a:custGeom>
              <a:avLst/>
              <a:gdLst/>
              <a:ahLst/>
              <a:cxnLst/>
              <a:rect r="r" b="b" t="t" l="l"/>
              <a:pathLst>
                <a:path h="2933584" w="1466792">
                  <a:moveTo>
                    <a:pt x="1466793" y="0"/>
                  </a:moveTo>
                  <a:lnTo>
                    <a:pt x="0" y="0"/>
                  </a:lnTo>
                  <a:lnTo>
                    <a:pt x="0" y="2933584"/>
                  </a:lnTo>
                  <a:lnTo>
                    <a:pt x="1466793" y="2933584"/>
                  </a:lnTo>
                  <a:lnTo>
                    <a:pt x="1466793"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0" y="0"/>
              <a:ext cx="1385984" cy="1380944"/>
            </a:xfrm>
            <a:custGeom>
              <a:avLst/>
              <a:gdLst/>
              <a:ahLst/>
              <a:cxnLst/>
              <a:rect r="r" b="b" t="t" l="l"/>
              <a:pathLst>
                <a:path h="1380944" w="1385984">
                  <a:moveTo>
                    <a:pt x="0" y="0"/>
                  </a:moveTo>
                  <a:lnTo>
                    <a:pt x="1385984" y="0"/>
                  </a:lnTo>
                  <a:lnTo>
                    <a:pt x="1385984" y="1380944"/>
                  </a:lnTo>
                  <a:lnTo>
                    <a:pt x="0" y="13809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true" flipV="false" rot="0">
              <a:off x="1577366" y="0"/>
              <a:ext cx="1632880" cy="3218938"/>
            </a:xfrm>
            <a:custGeom>
              <a:avLst/>
              <a:gdLst/>
              <a:ahLst/>
              <a:cxnLst/>
              <a:rect r="r" b="b" t="t" l="l"/>
              <a:pathLst>
                <a:path h="3218938" w="1632880">
                  <a:moveTo>
                    <a:pt x="1632880" y="0"/>
                  </a:moveTo>
                  <a:lnTo>
                    <a:pt x="0" y="0"/>
                  </a:lnTo>
                  <a:lnTo>
                    <a:pt x="0" y="3218938"/>
                  </a:lnTo>
                  <a:lnTo>
                    <a:pt x="1632880" y="3218938"/>
                  </a:lnTo>
                  <a:lnTo>
                    <a:pt x="163288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grpSp>
        <p:nvGrpSpPr>
          <p:cNvPr name="Group 8" id="8"/>
          <p:cNvGrpSpPr/>
          <p:nvPr/>
        </p:nvGrpSpPr>
        <p:grpSpPr>
          <a:xfrm rot="0">
            <a:off x="-1525001" y="6680070"/>
            <a:ext cx="3874593" cy="2664853"/>
            <a:chOff x="0" y="0"/>
            <a:chExt cx="5166124" cy="3553138"/>
          </a:xfrm>
        </p:grpSpPr>
        <p:sp>
          <p:nvSpPr>
            <p:cNvPr name="AutoShape 9" id="9"/>
            <p:cNvSpPr/>
            <p:nvPr/>
          </p:nvSpPr>
          <p:spPr>
            <a:xfrm rot="0">
              <a:off x="0" y="666931"/>
              <a:ext cx="3665000" cy="2886207"/>
            </a:xfrm>
            <a:prstGeom prst="rect">
              <a:avLst/>
            </a:prstGeom>
            <a:solidFill>
              <a:srgbClr val="628060"/>
            </a:solidFill>
          </p:spPr>
        </p:sp>
        <p:sp>
          <p:nvSpPr>
            <p:cNvPr name="Freeform 10" id="10"/>
            <p:cNvSpPr/>
            <p:nvPr/>
          </p:nvSpPr>
          <p:spPr>
            <a:xfrm flipH="true" flipV="false" rot="-10800000">
              <a:off x="3610917" y="666931"/>
              <a:ext cx="1443103" cy="2886207"/>
            </a:xfrm>
            <a:custGeom>
              <a:avLst/>
              <a:gdLst/>
              <a:ahLst/>
              <a:cxnLst/>
              <a:rect r="r" b="b" t="t" l="l"/>
              <a:pathLst>
                <a:path h="2886207" w="1443103">
                  <a:moveTo>
                    <a:pt x="1443103" y="0"/>
                  </a:moveTo>
                  <a:lnTo>
                    <a:pt x="0" y="0"/>
                  </a:lnTo>
                  <a:lnTo>
                    <a:pt x="0" y="2886207"/>
                  </a:lnTo>
                  <a:lnTo>
                    <a:pt x="1443103" y="2886207"/>
                  </a:lnTo>
                  <a:lnTo>
                    <a:pt x="1443103"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5400000">
              <a:off x="1314362" y="971295"/>
              <a:ext cx="2886207" cy="2277479"/>
            </a:xfrm>
            <a:custGeom>
              <a:avLst/>
              <a:gdLst/>
              <a:ahLst/>
              <a:cxnLst/>
              <a:rect r="r" b="b" t="t" l="l"/>
              <a:pathLst>
                <a:path h="2277479" w="2886207">
                  <a:moveTo>
                    <a:pt x="0" y="0"/>
                  </a:moveTo>
                  <a:lnTo>
                    <a:pt x="2886207" y="0"/>
                  </a:lnTo>
                  <a:lnTo>
                    <a:pt x="2886207" y="2277479"/>
                  </a:lnTo>
                  <a:lnTo>
                    <a:pt x="0" y="227747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3138983" y="0"/>
              <a:ext cx="1514444" cy="1514444"/>
            </a:xfrm>
            <a:custGeom>
              <a:avLst/>
              <a:gdLst/>
              <a:ahLst/>
              <a:cxnLst/>
              <a:rect r="r" b="b" t="t" l="l"/>
              <a:pathLst>
                <a:path h="1514444" w="1514444">
                  <a:moveTo>
                    <a:pt x="0" y="0"/>
                  </a:moveTo>
                  <a:lnTo>
                    <a:pt x="1514445" y="0"/>
                  </a:lnTo>
                  <a:lnTo>
                    <a:pt x="1514445" y="1514444"/>
                  </a:lnTo>
                  <a:lnTo>
                    <a:pt x="0" y="151444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3" id="13"/>
            <p:cNvSpPr/>
            <p:nvPr/>
          </p:nvSpPr>
          <p:spPr>
            <a:xfrm flipH="false" flipV="false" rot="0">
              <a:off x="4299790" y="1081277"/>
              <a:ext cx="866334" cy="866334"/>
            </a:xfrm>
            <a:custGeom>
              <a:avLst/>
              <a:gdLst/>
              <a:ahLst/>
              <a:cxnLst/>
              <a:rect r="r" b="b" t="t" l="l"/>
              <a:pathLst>
                <a:path h="866334" w="866334">
                  <a:moveTo>
                    <a:pt x="0" y="0"/>
                  </a:moveTo>
                  <a:lnTo>
                    <a:pt x="866334" y="0"/>
                  </a:lnTo>
                  <a:lnTo>
                    <a:pt x="866334" y="866334"/>
                  </a:lnTo>
                  <a:lnTo>
                    <a:pt x="0" y="86633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sp>
        <p:nvSpPr>
          <p:cNvPr name="TextBox 14" id="14"/>
          <p:cNvSpPr txBox="true"/>
          <p:nvPr/>
        </p:nvSpPr>
        <p:spPr>
          <a:xfrm rot="0">
            <a:off x="6151986" y="2559180"/>
            <a:ext cx="9317778" cy="1295400"/>
          </a:xfrm>
          <a:prstGeom prst="rect">
            <a:avLst/>
          </a:prstGeom>
        </p:spPr>
        <p:txBody>
          <a:bodyPr anchor="t" rtlCol="false" tIns="0" lIns="0" bIns="0" rIns="0">
            <a:spAutoFit/>
          </a:bodyPr>
          <a:lstStyle/>
          <a:p>
            <a:pPr algn="l" marL="0" indent="0" lvl="0">
              <a:lnSpc>
                <a:spcPts val="9000"/>
              </a:lnSpc>
              <a:spcBef>
                <a:spcPct val="0"/>
              </a:spcBef>
            </a:pPr>
            <a:r>
              <a:rPr lang="en-US" sz="7500">
                <a:solidFill>
                  <a:srgbClr val="1D5175"/>
                </a:solidFill>
                <a:latin typeface="Chunk Five"/>
                <a:ea typeface="Chunk Five"/>
                <a:cs typeface="Chunk Five"/>
                <a:sym typeface="Chunk Five"/>
              </a:rPr>
              <a:t>Sommaire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6E1B2"/>
        </a:solidFill>
      </p:bgPr>
    </p:bg>
    <p:spTree>
      <p:nvGrpSpPr>
        <p:cNvPr id="1" name=""/>
        <p:cNvGrpSpPr/>
        <p:nvPr/>
      </p:nvGrpSpPr>
      <p:grpSpPr>
        <a:xfrm>
          <a:off x="0" y="0"/>
          <a:ext cx="0" cy="0"/>
          <a:chOff x="0" y="0"/>
          <a:chExt cx="0" cy="0"/>
        </a:xfrm>
      </p:grpSpPr>
      <p:sp>
        <p:nvSpPr>
          <p:cNvPr name="TextBox 2" id="2"/>
          <p:cNvSpPr txBox="true"/>
          <p:nvPr/>
        </p:nvSpPr>
        <p:spPr>
          <a:xfrm rot="0">
            <a:off x="1337522" y="5298316"/>
            <a:ext cx="10969519" cy="3625273"/>
          </a:xfrm>
          <a:prstGeom prst="rect">
            <a:avLst/>
          </a:prstGeom>
        </p:spPr>
        <p:txBody>
          <a:bodyPr anchor="t" rtlCol="false" tIns="0" lIns="0" bIns="0" rIns="0">
            <a:spAutoFit/>
          </a:bodyPr>
          <a:lstStyle/>
          <a:p>
            <a:pPr algn="l">
              <a:lnSpc>
                <a:spcPts val="3499"/>
              </a:lnSpc>
            </a:pPr>
            <a:r>
              <a:rPr lang="en-US" sz="2499" b="true">
                <a:solidFill>
                  <a:srgbClr val="144A6F"/>
                </a:solidFill>
                <a:latin typeface="Bitter Bold"/>
                <a:ea typeface="Bitter Bold"/>
                <a:cs typeface="Bitter Bold"/>
                <a:sym typeface="Bitter Bold"/>
              </a:rPr>
              <a:t>« l’ensemble des valeurs, des normes, des pratiques, des connaissances, des croyances et des modes de vie acquis et partagés par les membres d’une société ou d’un groupe social » </a:t>
            </a:r>
            <a:r>
              <a:rPr lang="en-US" sz="2499">
                <a:solidFill>
                  <a:srgbClr val="144A6F"/>
                </a:solidFill>
                <a:latin typeface="Bitter"/>
                <a:ea typeface="Bitter"/>
                <a:cs typeface="Bitter"/>
                <a:sym typeface="Bitter"/>
              </a:rPr>
              <a:t>(</a:t>
            </a:r>
            <a:r>
              <a:rPr lang="en-US" b="true" sz="2499" u="sng">
                <a:solidFill>
                  <a:srgbClr val="144A6F"/>
                </a:solidFill>
                <a:latin typeface="Bitter Bold"/>
                <a:ea typeface="Bitter Bold"/>
                <a:cs typeface="Bitter Bold"/>
                <a:sym typeface="Bitter Bold"/>
                <a:hlinkClick r:id="rId3" tooltip="https://www.bak.admin.ch/bak/fr/home/themes/definition-de-la-culture-par-l-unesco.html"/>
              </a:rPr>
              <a:t>UNESCO</a:t>
            </a:r>
            <a:r>
              <a:rPr lang="en-US" sz="2499">
                <a:solidFill>
                  <a:srgbClr val="144A6F"/>
                </a:solidFill>
                <a:latin typeface="Bitter"/>
                <a:ea typeface="Bitter"/>
                <a:cs typeface="Bitter"/>
                <a:sym typeface="Bitter"/>
              </a:rPr>
              <a:t>). </a:t>
            </a:r>
          </a:p>
          <a:p>
            <a:pPr algn="l">
              <a:lnSpc>
                <a:spcPts val="3499"/>
              </a:lnSpc>
            </a:pPr>
          </a:p>
          <a:p>
            <a:pPr algn="l">
              <a:lnSpc>
                <a:spcPts val="3499"/>
              </a:lnSpc>
            </a:pPr>
            <a:r>
              <a:rPr lang="en-US" sz="2499" b="true">
                <a:solidFill>
                  <a:srgbClr val="144A6F"/>
                </a:solidFill>
                <a:latin typeface="Bitter Bold"/>
                <a:ea typeface="Bitter Bold"/>
                <a:cs typeface="Bitter Bold"/>
                <a:sym typeface="Bitter Bold"/>
              </a:rPr>
              <a:t>Autrement dit, ce sont tout à la fois les traits spirituels, matériels, intellectuels et affectifs (valeurs, traditions, croyances, façons de communiquer, rapports au temps, au pouvoir, etc.) qui caractérisent un groupe humain et orientent les comportements de ses membres.</a:t>
            </a:r>
          </a:p>
        </p:txBody>
      </p:sp>
      <p:sp>
        <p:nvSpPr>
          <p:cNvPr name="TextBox 3" id="3"/>
          <p:cNvSpPr txBox="true"/>
          <p:nvPr/>
        </p:nvSpPr>
        <p:spPr>
          <a:xfrm rot="0">
            <a:off x="1337522" y="2510329"/>
            <a:ext cx="6517116" cy="2438400"/>
          </a:xfrm>
          <a:prstGeom prst="rect">
            <a:avLst/>
          </a:prstGeom>
        </p:spPr>
        <p:txBody>
          <a:bodyPr anchor="t" rtlCol="false" tIns="0" lIns="0" bIns="0" rIns="0">
            <a:spAutoFit/>
          </a:bodyPr>
          <a:lstStyle/>
          <a:p>
            <a:pPr algn="l" marL="0" indent="0" lvl="0">
              <a:lnSpc>
                <a:spcPts val="9000"/>
              </a:lnSpc>
              <a:spcBef>
                <a:spcPct val="0"/>
              </a:spcBef>
            </a:pPr>
            <a:r>
              <a:rPr lang="en-US" sz="7500">
                <a:solidFill>
                  <a:srgbClr val="1D5175"/>
                </a:solidFill>
                <a:latin typeface="Chunk Five"/>
                <a:ea typeface="Chunk Five"/>
                <a:cs typeface="Chunk Five"/>
                <a:sym typeface="Chunk Five"/>
              </a:rPr>
              <a:t>Qu’est‑ce que la culture ?</a:t>
            </a:r>
          </a:p>
        </p:txBody>
      </p:sp>
      <p:grpSp>
        <p:nvGrpSpPr>
          <p:cNvPr name="Group 4" id="4"/>
          <p:cNvGrpSpPr/>
          <p:nvPr/>
        </p:nvGrpSpPr>
        <p:grpSpPr>
          <a:xfrm rot="0">
            <a:off x="10181612" y="0"/>
            <a:ext cx="13755325" cy="6419708"/>
            <a:chOff x="0" y="0"/>
            <a:chExt cx="18340434" cy="8559611"/>
          </a:xfrm>
        </p:grpSpPr>
        <p:sp>
          <p:nvSpPr>
            <p:cNvPr name="AutoShape 5" id="5"/>
            <p:cNvSpPr/>
            <p:nvPr/>
          </p:nvSpPr>
          <p:spPr>
            <a:xfrm rot="0">
              <a:off x="1394544" y="0"/>
              <a:ext cx="9413973" cy="2814488"/>
            </a:xfrm>
            <a:prstGeom prst="rect">
              <a:avLst/>
            </a:prstGeom>
            <a:solidFill>
              <a:srgbClr val="1D5175"/>
            </a:solidFill>
          </p:spPr>
        </p:sp>
        <p:sp>
          <p:nvSpPr>
            <p:cNvPr name="Freeform 6" id="6"/>
            <p:cNvSpPr/>
            <p:nvPr/>
          </p:nvSpPr>
          <p:spPr>
            <a:xfrm flipH="false" flipV="false" rot="-10800000">
              <a:off x="0" y="0"/>
              <a:ext cx="1407244" cy="2814488"/>
            </a:xfrm>
            <a:custGeom>
              <a:avLst/>
              <a:gdLst/>
              <a:ahLst/>
              <a:cxnLst/>
              <a:rect r="r" b="b" t="t" l="l"/>
              <a:pathLst>
                <a:path h="2814488" w="1407244">
                  <a:moveTo>
                    <a:pt x="0" y="0"/>
                  </a:moveTo>
                  <a:lnTo>
                    <a:pt x="1407244" y="0"/>
                  </a:lnTo>
                  <a:lnTo>
                    <a:pt x="1407244" y="2814488"/>
                  </a:lnTo>
                  <a:lnTo>
                    <a:pt x="0" y="28144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7" id="7"/>
            <p:cNvSpPr/>
            <p:nvPr/>
          </p:nvSpPr>
          <p:spPr>
            <a:xfrm rot="0">
              <a:off x="3618191" y="2814488"/>
              <a:ext cx="11102743" cy="2814488"/>
            </a:xfrm>
            <a:prstGeom prst="rect">
              <a:avLst/>
            </a:prstGeom>
            <a:solidFill>
              <a:srgbClr val="829B62"/>
            </a:solidFill>
          </p:spPr>
        </p:sp>
        <p:sp>
          <p:nvSpPr>
            <p:cNvPr name="Freeform 8" id="8"/>
            <p:cNvSpPr/>
            <p:nvPr/>
          </p:nvSpPr>
          <p:spPr>
            <a:xfrm flipH="false" flipV="false" rot="-10800000">
              <a:off x="2223647" y="2814488"/>
              <a:ext cx="1407244" cy="2814488"/>
            </a:xfrm>
            <a:custGeom>
              <a:avLst/>
              <a:gdLst/>
              <a:ahLst/>
              <a:cxnLst/>
              <a:rect r="r" b="b" t="t" l="l"/>
              <a:pathLst>
                <a:path h="2814488" w="1407244">
                  <a:moveTo>
                    <a:pt x="0" y="0"/>
                  </a:moveTo>
                  <a:lnTo>
                    <a:pt x="1407244" y="0"/>
                  </a:lnTo>
                  <a:lnTo>
                    <a:pt x="1407244" y="2814488"/>
                  </a:lnTo>
                  <a:lnTo>
                    <a:pt x="0" y="28144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9" id="9"/>
            <p:cNvSpPr/>
            <p:nvPr/>
          </p:nvSpPr>
          <p:spPr>
            <a:xfrm rot="0">
              <a:off x="6597454" y="5628976"/>
              <a:ext cx="11742979" cy="2814488"/>
            </a:xfrm>
            <a:prstGeom prst="rect">
              <a:avLst/>
            </a:prstGeom>
            <a:solidFill>
              <a:srgbClr val="F9B61A"/>
            </a:solidFill>
          </p:spPr>
        </p:sp>
        <p:sp>
          <p:nvSpPr>
            <p:cNvPr name="Freeform 10" id="10"/>
            <p:cNvSpPr/>
            <p:nvPr/>
          </p:nvSpPr>
          <p:spPr>
            <a:xfrm flipH="false" flipV="false" rot="-10800000">
              <a:off x="5228310" y="5628976"/>
              <a:ext cx="1407244" cy="2814488"/>
            </a:xfrm>
            <a:custGeom>
              <a:avLst/>
              <a:gdLst/>
              <a:ahLst/>
              <a:cxnLst/>
              <a:rect r="r" b="b" t="t" l="l"/>
              <a:pathLst>
                <a:path h="2814488" w="1407244">
                  <a:moveTo>
                    <a:pt x="0" y="0"/>
                  </a:moveTo>
                  <a:lnTo>
                    <a:pt x="1407244" y="0"/>
                  </a:lnTo>
                  <a:lnTo>
                    <a:pt x="1407244" y="2814489"/>
                  </a:lnTo>
                  <a:lnTo>
                    <a:pt x="0" y="28144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4312460" y="645367"/>
              <a:ext cx="1831701" cy="1835038"/>
            </a:xfrm>
            <a:custGeom>
              <a:avLst/>
              <a:gdLst/>
              <a:ahLst/>
              <a:cxnLst/>
              <a:rect r="r" b="b" t="t" l="l"/>
              <a:pathLst>
                <a:path h="1835038" w="1831701">
                  <a:moveTo>
                    <a:pt x="0" y="0"/>
                  </a:moveTo>
                  <a:lnTo>
                    <a:pt x="1831701" y="0"/>
                  </a:lnTo>
                  <a:lnTo>
                    <a:pt x="1831701" y="1835037"/>
                  </a:lnTo>
                  <a:lnTo>
                    <a:pt x="0" y="183503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3618191" y="1707771"/>
              <a:ext cx="4245835" cy="2035395"/>
            </a:xfrm>
            <a:custGeom>
              <a:avLst/>
              <a:gdLst/>
              <a:ahLst/>
              <a:cxnLst/>
              <a:rect r="r" b="b" t="t" l="l"/>
              <a:pathLst>
                <a:path h="2035395" w="4245835">
                  <a:moveTo>
                    <a:pt x="0" y="0"/>
                  </a:moveTo>
                  <a:lnTo>
                    <a:pt x="4245834" y="0"/>
                  </a:lnTo>
                  <a:lnTo>
                    <a:pt x="4245834" y="2035395"/>
                  </a:lnTo>
                  <a:lnTo>
                    <a:pt x="0" y="203539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false" rot="0">
              <a:off x="8006430" y="2339272"/>
              <a:ext cx="3929829" cy="1182715"/>
            </a:xfrm>
            <a:custGeom>
              <a:avLst/>
              <a:gdLst/>
              <a:ahLst/>
              <a:cxnLst/>
              <a:rect r="r" b="b" t="t" l="l"/>
              <a:pathLst>
                <a:path h="1182715" w="3929829">
                  <a:moveTo>
                    <a:pt x="0" y="0"/>
                  </a:moveTo>
                  <a:lnTo>
                    <a:pt x="3929829" y="0"/>
                  </a:lnTo>
                  <a:lnTo>
                    <a:pt x="3929829" y="1182715"/>
                  </a:lnTo>
                  <a:lnTo>
                    <a:pt x="0" y="1182715"/>
                  </a:lnTo>
                  <a:lnTo>
                    <a:pt x="0" y="0"/>
                  </a:lnTo>
                  <a:close/>
                </a:path>
              </a:pathLst>
            </a:custGeom>
            <a:blipFill>
              <a:blip r:embed="rId14">
                <a:extLst>
                  <a:ext uri="{96DAC541-7B7A-43D3-8B79-37D633B846F1}">
                    <asvg:svgBlip xmlns:asvg="http://schemas.microsoft.com/office/drawing/2016/SVG/main" r:embed="rId15"/>
                  </a:ext>
                </a:extLst>
              </a:blip>
              <a:stretch>
                <a:fillRect l="0" t="0" r="-1075" b="-24540"/>
              </a:stretch>
            </a:blipFill>
          </p:spPr>
        </p:sp>
        <p:sp>
          <p:nvSpPr>
            <p:cNvPr name="Freeform 14" id="14"/>
            <p:cNvSpPr/>
            <p:nvPr/>
          </p:nvSpPr>
          <p:spPr>
            <a:xfrm flipH="false" flipV="false" rot="0">
              <a:off x="5741108" y="2480404"/>
              <a:ext cx="3632410" cy="1741328"/>
            </a:xfrm>
            <a:custGeom>
              <a:avLst/>
              <a:gdLst/>
              <a:ahLst/>
              <a:cxnLst/>
              <a:rect r="r" b="b" t="t" l="l"/>
              <a:pathLst>
                <a:path h="1741328" w="3632410">
                  <a:moveTo>
                    <a:pt x="0" y="0"/>
                  </a:moveTo>
                  <a:lnTo>
                    <a:pt x="3632410" y="0"/>
                  </a:lnTo>
                  <a:lnTo>
                    <a:pt x="3632410" y="1741328"/>
                  </a:lnTo>
                  <a:lnTo>
                    <a:pt x="0" y="174132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0">
              <a:off x="7253309" y="4048338"/>
              <a:ext cx="4771850" cy="4200572"/>
            </a:xfrm>
            <a:custGeom>
              <a:avLst/>
              <a:gdLst/>
              <a:ahLst/>
              <a:cxnLst/>
              <a:rect r="r" b="b" t="t" l="l"/>
              <a:pathLst>
                <a:path h="4200572" w="4771850">
                  <a:moveTo>
                    <a:pt x="0" y="0"/>
                  </a:moveTo>
                  <a:lnTo>
                    <a:pt x="4771850" y="0"/>
                  </a:lnTo>
                  <a:lnTo>
                    <a:pt x="4771850" y="4200572"/>
                  </a:lnTo>
                  <a:lnTo>
                    <a:pt x="0" y="420057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6" id="16"/>
            <p:cNvSpPr/>
            <p:nvPr/>
          </p:nvSpPr>
          <p:spPr>
            <a:xfrm flipH="false" flipV="false" rot="0">
              <a:off x="6459974" y="6148624"/>
              <a:ext cx="4764856" cy="2284207"/>
            </a:xfrm>
            <a:custGeom>
              <a:avLst/>
              <a:gdLst/>
              <a:ahLst/>
              <a:cxnLst/>
              <a:rect r="r" b="b" t="t" l="l"/>
              <a:pathLst>
                <a:path h="2284207" w="4764856">
                  <a:moveTo>
                    <a:pt x="0" y="0"/>
                  </a:moveTo>
                  <a:lnTo>
                    <a:pt x="4764857" y="0"/>
                  </a:lnTo>
                  <a:lnTo>
                    <a:pt x="4764857" y="2284207"/>
                  </a:lnTo>
                  <a:lnTo>
                    <a:pt x="0" y="228420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7" id="17"/>
            <p:cNvSpPr/>
            <p:nvPr/>
          </p:nvSpPr>
          <p:spPr>
            <a:xfrm flipH="true" flipV="false" rot="0">
              <a:off x="5931932" y="6661128"/>
              <a:ext cx="1150417" cy="1782336"/>
            </a:xfrm>
            <a:custGeom>
              <a:avLst/>
              <a:gdLst/>
              <a:ahLst/>
              <a:cxnLst/>
              <a:rect r="r" b="b" t="t" l="l"/>
              <a:pathLst>
                <a:path h="1782336" w="1150417">
                  <a:moveTo>
                    <a:pt x="1150417" y="0"/>
                  </a:moveTo>
                  <a:lnTo>
                    <a:pt x="0" y="0"/>
                  </a:lnTo>
                  <a:lnTo>
                    <a:pt x="0" y="1782337"/>
                  </a:lnTo>
                  <a:lnTo>
                    <a:pt x="1150417" y="1782337"/>
                  </a:lnTo>
                  <a:lnTo>
                    <a:pt x="1150417"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8" id="18"/>
            <p:cNvSpPr/>
            <p:nvPr/>
          </p:nvSpPr>
          <p:spPr>
            <a:xfrm flipH="false" flipV="false" rot="0">
              <a:off x="6786771" y="6015664"/>
              <a:ext cx="1381321" cy="2140075"/>
            </a:xfrm>
            <a:custGeom>
              <a:avLst/>
              <a:gdLst/>
              <a:ahLst/>
              <a:cxnLst/>
              <a:rect r="r" b="b" t="t" l="l"/>
              <a:pathLst>
                <a:path h="2140075" w="1381321">
                  <a:moveTo>
                    <a:pt x="0" y="0"/>
                  </a:moveTo>
                  <a:lnTo>
                    <a:pt x="1381322" y="0"/>
                  </a:lnTo>
                  <a:lnTo>
                    <a:pt x="1381322" y="2140075"/>
                  </a:lnTo>
                  <a:lnTo>
                    <a:pt x="0" y="2140075"/>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9" id="19"/>
            <p:cNvSpPr/>
            <p:nvPr/>
          </p:nvSpPr>
          <p:spPr>
            <a:xfrm flipH="false" flipV="false" rot="0">
              <a:off x="7460767" y="6896100"/>
              <a:ext cx="6841067" cy="1663511"/>
            </a:xfrm>
            <a:custGeom>
              <a:avLst/>
              <a:gdLst/>
              <a:ahLst/>
              <a:cxnLst/>
              <a:rect r="r" b="b" t="t" l="l"/>
              <a:pathLst>
                <a:path h="1663511" w="6841067">
                  <a:moveTo>
                    <a:pt x="0" y="0"/>
                  </a:moveTo>
                  <a:lnTo>
                    <a:pt x="6841067" y="0"/>
                  </a:lnTo>
                  <a:lnTo>
                    <a:pt x="6841067" y="1663511"/>
                  </a:lnTo>
                  <a:lnTo>
                    <a:pt x="0" y="1663511"/>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20" id="20"/>
            <p:cNvSpPr/>
            <p:nvPr/>
          </p:nvSpPr>
          <p:spPr>
            <a:xfrm flipH="false" flipV="false" rot="0">
              <a:off x="1849040" y="3036805"/>
              <a:ext cx="6491686" cy="1578554"/>
            </a:xfrm>
            <a:custGeom>
              <a:avLst/>
              <a:gdLst/>
              <a:ahLst/>
              <a:cxnLst/>
              <a:rect r="r" b="b" t="t" l="l"/>
              <a:pathLst>
                <a:path h="1578554" w="6491686">
                  <a:moveTo>
                    <a:pt x="0" y="0"/>
                  </a:moveTo>
                  <a:lnTo>
                    <a:pt x="6491687" y="0"/>
                  </a:lnTo>
                  <a:lnTo>
                    <a:pt x="6491687" y="1578554"/>
                  </a:lnTo>
                  <a:lnTo>
                    <a:pt x="0" y="1578554"/>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21" id="21"/>
            <p:cNvSpPr/>
            <p:nvPr/>
          </p:nvSpPr>
          <p:spPr>
            <a:xfrm flipH="false" flipV="false" rot="0">
              <a:off x="4106044" y="1324422"/>
              <a:ext cx="758369" cy="1014849"/>
            </a:xfrm>
            <a:custGeom>
              <a:avLst/>
              <a:gdLst/>
              <a:ahLst/>
              <a:cxnLst/>
              <a:rect r="r" b="b" t="t" l="l"/>
              <a:pathLst>
                <a:path h="1014849" w="758369">
                  <a:moveTo>
                    <a:pt x="0" y="0"/>
                  </a:moveTo>
                  <a:lnTo>
                    <a:pt x="758370" y="0"/>
                  </a:lnTo>
                  <a:lnTo>
                    <a:pt x="758370" y="1014850"/>
                  </a:lnTo>
                  <a:lnTo>
                    <a:pt x="0" y="1014850"/>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22" id="22"/>
            <p:cNvSpPr/>
            <p:nvPr/>
          </p:nvSpPr>
          <p:spPr>
            <a:xfrm flipH="true" flipV="false" rot="0">
              <a:off x="6818372" y="643657"/>
              <a:ext cx="1017435" cy="1361531"/>
            </a:xfrm>
            <a:custGeom>
              <a:avLst/>
              <a:gdLst/>
              <a:ahLst/>
              <a:cxnLst/>
              <a:rect r="r" b="b" t="t" l="l"/>
              <a:pathLst>
                <a:path h="1361531" w="1017435">
                  <a:moveTo>
                    <a:pt x="1017435" y="0"/>
                  </a:moveTo>
                  <a:lnTo>
                    <a:pt x="0" y="0"/>
                  </a:lnTo>
                  <a:lnTo>
                    <a:pt x="0" y="1361531"/>
                  </a:lnTo>
                  <a:lnTo>
                    <a:pt x="1017435" y="1361531"/>
                  </a:lnTo>
                  <a:lnTo>
                    <a:pt x="1017435"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23" id="23"/>
            <p:cNvSpPr/>
            <p:nvPr/>
          </p:nvSpPr>
          <p:spPr>
            <a:xfrm flipH="false" flipV="false" rot="0">
              <a:off x="7995459" y="643657"/>
              <a:ext cx="345268" cy="462037"/>
            </a:xfrm>
            <a:custGeom>
              <a:avLst/>
              <a:gdLst/>
              <a:ahLst/>
              <a:cxnLst/>
              <a:rect r="r" b="b" t="t" l="l"/>
              <a:pathLst>
                <a:path h="462037" w="345268">
                  <a:moveTo>
                    <a:pt x="0" y="0"/>
                  </a:moveTo>
                  <a:lnTo>
                    <a:pt x="345268" y="0"/>
                  </a:lnTo>
                  <a:lnTo>
                    <a:pt x="345268" y="462037"/>
                  </a:lnTo>
                  <a:lnTo>
                    <a:pt x="0" y="462037"/>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24" id="24"/>
            <p:cNvSpPr/>
            <p:nvPr/>
          </p:nvSpPr>
          <p:spPr>
            <a:xfrm flipH="false" flipV="false" rot="0">
              <a:off x="3285623" y="645367"/>
              <a:ext cx="345268" cy="462037"/>
            </a:xfrm>
            <a:custGeom>
              <a:avLst/>
              <a:gdLst/>
              <a:ahLst/>
              <a:cxnLst/>
              <a:rect r="r" b="b" t="t" l="l"/>
              <a:pathLst>
                <a:path h="462037" w="345268">
                  <a:moveTo>
                    <a:pt x="0" y="0"/>
                  </a:moveTo>
                  <a:lnTo>
                    <a:pt x="345268" y="0"/>
                  </a:lnTo>
                  <a:lnTo>
                    <a:pt x="345268" y="462037"/>
                  </a:lnTo>
                  <a:lnTo>
                    <a:pt x="0" y="462037"/>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25" id="25"/>
            <p:cNvSpPr/>
            <p:nvPr/>
          </p:nvSpPr>
          <p:spPr>
            <a:xfrm flipH="false" flipV="false" rot="0">
              <a:off x="9799604" y="5343430"/>
              <a:ext cx="1008913" cy="440253"/>
            </a:xfrm>
            <a:custGeom>
              <a:avLst/>
              <a:gdLst/>
              <a:ahLst/>
              <a:cxnLst/>
              <a:rect r="r" b="b" t="t" l="l"/>
              <a:pathLst>
                <a:path h="440253" w="1008913">
                  <a:moveTo>
                    <a:pt x="0" y="0"/>
                  </a:moveTo>
                  <a:lnTo>
                    <a:pt x="1008913" y="0"/>
                  </a:lnTo>
                  <a:lnTo>
                    <a:pt x="1008913" y="440253"/>
                  </a:lnTo>
                  <a:lnTo>
                    <a:pt x="0" y="440253"/>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26" id="26"/>
            <p:cNvSpPr/>
            <p:nvPr/>
          </p:nvSpPr>
          <p:spPr>
            <a:xfrm flipH="false" flipV="false" rot="0">
              <a:off x="9238356" y="4801506"/>
              <a:ext cx="1008913" cy="440253"/>
            </a:xfrm>
            <a:custGeom>
              <a:avLst/>
              <a:gdLst/>
              <a:ahLst/>
              <a:cxnLst/>
              <a:rect r="r" b="b" t="t" l="l"/>
              <a:pathLst>
                <a:path h="440253" w="1008913">
                  <a:moveTo>
                    <a:pt x="0" y="0"/>
                  </a:moveTo>
                  <a:lnTo>
                    <a:pt x="1008913" y="0"/>
                  </a:lnTo>
                  <a:lnTo>
                    <a:pt x="1008913" y="440253"/>
                  </a:lnTo>
                  <a:lnTo>
                    <a:pt x="0" y="440253"/>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27" id="27"/>
            <p:cNvSpPr/>
            <p:nvPr/>
          </p:nvSpPr>
          <p:spPr>
            <a:xfrm flipH="false" flipV="false" rot="0">
              <a:off x="7327090" y="3756548"/>
              <a:ext cx="984466" cy="1265085"/>
            </a:xfrm>
            <a:custGeom>
              <a:avLst/>
              <a:gdLst/>
              <a:ahLst/>
              <a:cxnLst/>
              <a:rect r="r" b="b" t="t" l="l"/>
              <a:pathLst>
                <a:path h="1265085" w="984466">
                  <a:moveTo>
                    <a:pt x="0" y="0"/>
                  </a:moveTo>
                  <a:lnTo>
                    <a:pt x="984466" y="0"/>
                  </a:lnTo>
                  <a:lnTo>
                    <a:pt x="984466" y="1265085"/>
                  </a:lnTo>
                  <a:lnTo>
                    <a:pt x="0" y="1265085"/>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28" id="28"/>
            <p:cNvSpPr/>
            <p:nvPr/>
          </p:nvSpPr>
          <p:spPr>
            <a:xfrm flipH="false" flipV="false" rot="0">
              <a:off x="8815138" y="3036805"/>
              <a:ext cx="984466" cy="1265085"/>
            </a:xfrm>
            <a:custGeom>
              <a:avLst/>
              <a:gdLst/>
              <a:ahLst/>
              <a:cxnLst/>
              <a:rect r="r" b="b" t="t" l="l"/>
              <a:pathLst>
                <a:path h="1265085" w="984466">
                  <a:moveTo>
                    <a:pt x="0" y="0"/>
                  </a:moveTo>
                  <a:lnTo>
                    <a:pt x="984466" y="0"/>
                  </a:lnTo>
                  <a:lnTo>
                    <a:pt x="984466" y="1265085"/>
                  </a:lnTo>
                  <a:lnTo>
                    <a:pt x="0" y="1265085"/>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29" id="29"/>
            <p:cNvSpPr/>
            <p:nvPr/>
          </p:nvSpPr>
          <p:spPr>
            <a:xfrm flipH="false" flipV="false" rot="0">
              <a:off x="4363594" y="3826082"/>
              <a:ext cx="2889715" cy="1385290"/>
            </a:xfrm>
            <a:custGeom>
              <a:avLst/>
              <a:gdLst/>
              <a:ahLst/>
              <a:cxnLst/>
              <a:rect r="r" b="b" t="t" l="l"/>
              <a:pathLst>
                <a:path h="1385290" w="2889715">
                  <a:moveTo>
                    <a:pt x="0" y="0"/>
                  </a:moveTo>
                  <a:lnTo>
                    <a:pt x="2889715" y="0"/>
                  </a:lnTo>
                  <a:lnTo>
                    <a:pt x="2889715" y="1385290"/>
                  </a:lnTo>
                  <a:lnTo>
                    <a:pt x="0" y="138529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D5175"/>
        </a:solidFill>
      </p:bgPr>
    </p:bg>
    <p:spTree>
      <p:nvGrpSpPr>
        <p:cNvPr id="1" name=""/>
        <p:cNvGrpSpPr/>
        <p:nvPr/>
      </p:nvGrpSpPr>
      <p:grpSpPr>
        <a:xfrm>
          <a:off x="0" y="0"/>
          <a:ext cx="0" cy="0"/>
          <a:chOff x="0" y="0"/>
          <a:chExt cx="0" cy="0"/>
        </a:xfrm>
      </p:grpSpPr>
      <p:grpSp>
        <p:nvGrpSpPr>
          <p:cNvPr name="Group 2" id="2"/>
          <p:cNvGrpSpPr/>
          <p:nvPr/>
        </p:nvGrpSpPr>
        <p:grpSpPr>
          <a:xfrm rot="0">
            <a:off x="8571778" y="1984163"/>
            <a:ext cx="8198849" cy="6593602"/>
            <a:chOff x="0" y="0"/>
            <a:chExt cx="10931798" cy="8791470"/>
          </a:xfrm>
        </p:grpSpPr>
        <p:sp>
          <p:nvSpPr>
            <p:cNvPr name="TextBox 3" id="3"/>
            <p:cNvSpPr txBox="true"/>
            <p:nvPr/>
          </p:nvSpPr>
          <p:spPr>
            <a:xfrm rot="0">
              <a:off x="223623" y="-152400"/>
              <a:ext cx="10494347" cy="1676400"/>
            </a:xfrm>
            <a:prstGeom prst="rect">
              <a:avLst/>
            </a:prstGeom>
          </p:spPr>
          <p:txBody>
            <a:bodyPr anchor="t" rtlCol="false" tIns="0" lIns="0" bIns="0" rIns="0">
              <a:spAutoFit/>
            </a:bodyPr>
            <a:lstStyle/>
            <a:p>
              <a:pPr algn="l" marL="0" indent="0" lvl="0">
                <a:lnSpc>
                  <a:spcPts val="9000"/>
                </a:lnSpc>
                <a:spcBef>
                  <a:spcPct val="0"/>
                </a:spcBef>
              </a:pPr>
              <a:r>
                <a:rPr lang="en-US" sz="7500">
                  <a:solidFill>
                    <a:srgbClr val="FDE0A0"/>
                  </a:solidFill>
                  <a:latin typeface="Chunk Five"/>
                  <a:ea typeface="Chunk Five"/>
                  <a:cs typeface="Chunk Five"/>
                  <a:sym typeface="Chunk Five"/>
                </a:rPr>
                <a:t>Micro‑cultures</a:t>
              </a:r>
            </a:p>
          </p:txBody>
        </p:sp>
        <p:sp>
          <p:nvSpPr>
            <p:cNvPr name="TextBox 4" id="4"/>
            <p:cNvSpPr txBox="true"/>
            <p:nvPr/>
          </p:nvSpPr>
          <p:spPr>
            <a:xfrm rot="0">
              <a:off x="0" y="1811569"/>
              <a:ext cx="10931798" cy="6979901"/>
            </a:xfrm>
            <a:prstGeom prst="rect">
              <a:avLst/>
            </a:prstGeom>
          </p:spPr>
          <p:txBody>
            <a:bodyPr anchor="t" rtlCol="false" tIns="0" lIns="0" bIns="0" rIns="0">
              <a:spAutoFit/>
            </a:bodyPr>
            <a:lstStyle/>
            <a:p>
              <a:pPr algn="l">
                <a:lnSpc>
                  <a:spcPts val="3999"/>
                </a:lnSpc>
              </a:pPr>
              <a:r>
                <a:rPr lang="en-US" sz="2499" b="true">
                  <a:solidFill>
                    <a:srgbClr val="FFFFFF"/>
                  </a:solidFill>
                  <a:latin typeface="Bitter Bold"/>
                  <a:ea typeface="Bitter Bold"/>
                  <a:cs typeface="Bitter Bold"/>
                  <a:sym typeface="Bitter Bold"/>
                </a:rPr>
                <a:t>« La culture spécifique d’un petit groupe à l’intérieur d’une société plus large : famille, équipe de travail, promotion d’école, service dans une entreprise, communauté locale, minorité, etc. » </a:t>
              </a:r>
              <a:r>
                <a:rPr lang="en-US" sz="2499">
                  <a:solidFill>
                    <a:srgbClr val="FFFFFF"/>
                  </a:solidFill>
                  <a:latin typeface="Bitter"/>
                  <a:ea typeface="Bitter"/>
                  <a:cs typeface="Bitter"/>
                  <a:sym typeface="Bitter"/>
                </a:rPr>
                <a:t>(</a:t>
              </a:r>
              <a:r>
                <a:rPr lang="en-US" b="true" sz="2499" u="sng">
                  <a:solidFill>
                    <a:srgbClr val="FFFFFF"/>
                  </a:solidFill>
                  <a:latin typeface="Bitter Bold"/>
                  <a:ea typeface="Bitter Bold"/>
                  <a:cs typeface="Bitter Bold"/>
                  <a:sym typeface="Bitter Bold"/>
                  <a:hlinkClick r:id="rId3" tooltip="https://books.openedition.org/iheid/3920"/>
                </a:rPr>
                <a:t>Roy Preiswerk</a:t>
              </a:r>
              <a:r>
                <a:rPr lang="en-US" sz="2499">
                  <a:solidFill>
                    <a:srgbClr val="FFFFFF"/>
                  </a:solidFill>
                  <a:latin typeface="Bitter"/>
                  <a:ea typeface="Bitter"/>
                  <a:cs typeface="Bitter"/>
                  <a:sym typeface="Bitter"/>
                </a:rPr>
                <a:t>, 1975).</a:t>
              </a:r>
            </a:p>
            <a:p>
              <a:pPr algn="l">
                <a:lnSpc>
                  <a:spcPts val="3999"/>
                </a:lnSpc>
              </a:pPr>
            </a:p>
            <a:p>
              <a:pPr algn="l">
                <a:lnSpc>
                  <a:spcPts val="3999"/>
                </a:lnSpc>
              </a:pPr>
              <a:r>
                <a:rPr lang="en-US" sz="2499" b="true">
                  <a:solidFill>
                    <a:srgbClr val="FFFFFF"/>
                  </a:solidFill>
                  <a:latin typeface="Bitter Bold"/>
                  <a:ea typeface="Bitter Bold"/>
                  <a:cs typeface="Bitter Bold"/>
                  <a:sym typeface="Bitter Bold"/>
                </a:rPr>
                <a:t>Elle se reconnaît par ses croyances, normes, codes de langage, rituels et habitudes propres, qui différencient ce petit groupe du reste de la société, tout en restant inscrit dans la culture globale.</a:t>
              </a:r>
            </a:p>
          </p:txBody>
        </p:sp>
      </p:grpSp>
      <p:grpSp>
        <p:nvGrpSpPr>
          <p:cNvPr name="Group 5" id="5"/>
          <p:cNvGrpSpPr/>
          <p:nvPr/>
        </p:nvGrpSpPr>
        <p:grpSpPr>
          <a:xfrm rot="0">
            <a:off x="1803191" y="1784138"/>
            <a:ext cx="6098008" cy="6718725"/>
            <a:chOff x="0" y="0"/>
            <a:chExt cx="8130677" cy="8958300"/>
          </a:xfrm>
        </p:grpSpPr>
        <p:sp>
          <p:nvSpPr>
            <p:cNvPr name="AutoShape 6" id="6"/>
            <p:cNvSpPr/>
            <p:nvPr/>
          </p:nvSpPr>
          <p:spPr>
            <a:xfrm rot="0">
              <a:off x="2690404" y="687421"/>
              <a:ext cx="2687336" cy="2838989"/>
            </a:xfrm>
            <a:prstGeom prst="rect">
              <a:avLst/>
            </a:prstGeom>
            <a:solidFill>
              <a:srgbClr val="FFCE5C"/>
            </a:solidFill>
          </p:spPr>
        </p:sp>
        <p:sp>
          <p:nvSpPr>
            <p:cNvPr name="Freeform 7" id="7"/>
            <p:cNvSpPr/>
            <p:nvPr/>
          </p:nvSpPr>
          <p:spPr>
            <a:xfrm flipH="false" flipV="false" rot="-10800000">
              <a:off x="0" y="3271585"/>
              <a:ext cx="1295096" cy="2590193"/>
            </a:xfrm>
            <a:custGeom>
              <a:avLst/>
              <a:gdLst/>
              <a:ahLst/>
              <a:cxnLst/>
              <a:rect r="r" b="b" t="t" l="l"/>
              <a:pathLst>
                <a:path h="2590193" w="1295096">
                  <a:moveTo>
                    <a:pt x="0" y="0"/>
                  </a:moveTo>
                  <a:lnTo>
                    <a:pt x="1295096" y="0"/>
                  </a:lnTo>
                  <a:lnTo>
                    <a:pt x="1295096" y="2590192"/>
                  </a:lnTo>
                  <a:lnTo>
                    <a:pt x="0" y="25901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8" id="8"/>
            <p:cNvSpPr/>
            <p:nvPr/>
          </p:nvSpPr>
          <p:spPr>
            <a:xfrm rot="0">
              <a:off x="2105144" y="5861777"/>
              <a:ext cx="3890920" cy="2600877"/>
            </a:xfrm>
            <a:prstGeom prst="rect">
              <a:avLst/>
            </a:prstGeom>
            <a:solidFill>
              <a:srgbClr val="FDE0A0"/>
            </a:solidFill>
          </p:spPr>
        </p:sp>
        <p:sp>
          <p:nvSpPr>
            <p:cNvPr name="Freeform 9" id="9"/>
            <p:cNvSpPr/>
            <p:nvPr/>
          </p:nvSpPr>
          <p:spPr>
            <a:xfrm flipH="false" flipV="false" rot="-10800000">
              <a:off x="804705" y="5861777"/>
              <a:ext cx="1300438" cy="2600877"/>
            </a:xfrm>
            <a:custGeom>
              <a:avLst/>
              <a:gdLst/>
              <a:ahLst/>
              <a:cxnLst/>
              <a:rect r="r" b="b" t="t" l="l"/>
              <a:pathLst>
                <a:path h="2600877" w="1300438">
                  <a:moveTo>
                    <a:pt x="0" y="0"/>
                  </a:moveTo>
                  <a:lnTo>
                    <a:pt x="1300439" y="0"/>
                  </a:lnTo>
                  <a:lnTo>
                    <a:pt x="1300439" y="2600877"/>
                  </a:lnTo>
                  <a:lnTo>
                    <a:pt x="0" y="26008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true" flipV="false" rot="-10800000">
              <a:off x="5962999" y="5861777"/>
              <a:ext cx="1300438" cy="2600877"/>
            </a:xfrm>
            <a:custGeom>
              <a:avLst/>
              <a:gdLst/>
              <a:ahLst/>
              <a:cxnLst/>
              <a:rect r="r" b="b" t="t" l="l"/>
              <a:pathLst>
                <a:path h="2600877" w="1300438">
                  <a:moveTo>
                    <a:pt x="1300439" y="0"/>
                  </a:moveTo>
                  <a:lnTo>
                    <a:pt x="0" y="0"/>
                  </a:lnTo>
                  <a:lnTo>
                    <a:pt x="0" y="2600877"/>
                  </a:lnTo>
                  <a:lnTo>
                    <a:pt x="1300439" y="2600877"/>
                  </a:lnTo>
                  <a:lnTo>
                    <a:pt x="1300439"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AutoShape 11" id="11"/>
            <p:cNvSpPr/>
            <p:nvPr/>
          </p:nvSpPr>
          <p:spPr>
            <a:xfrm rot="0">
              <a:off x="1198956" y="3271585"/>
              <a:ext cx="5725803" cy="2590193"/>
            </a:xfrm>
            <a:prstGeom prst="rect">
              <a:avLst/>
            </a:prstGeom>
            <a:solidFill>
              <a:srgbClr val="628060"/>
            </a:solidFill>
          </p:spPr>
        </p:sp>
        <p:sp>
          <p:nvSpPr>
            <p:cNvPr name="Freeform 12" id="12"/>
            <p:cNvSpPr/>
            <p:nvPr/>
          </p:nvSpPr>
          <p:spPr>
            <a:xfrm flipH="false" flipV="false" rot="-10800000">
              <a:off x="1465900" y="687421"/>
              <a:ext cx="1300438" cy="2600877"/>
            </a:xfrm>
            <a:custGeom>
              <a:avLst/>
              <a:gdLst/>
              <a:ahLst/>
              <a:cxnLst/>
              <a:rect r="r" b="b" t="t" l="l"/>
              <a:pathLst>
                <a:path h="2600877" w="1300438">
                  <a:moveTo>
                    <a:pt x="0" y="0"/>
                  </a:moveTo>
                  <a:lnTo>
                    <a:pt x="1300438" y="0"/>
                  </a:lnTo>
                  <a:lnTo>
                    <a:pt x="1300438" y="2600877"/>
                  </a:lnTo>
                  <a:lnTo>
                    <a:pt x="0" y="260087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1653348" y="1073573"/>
              <a:ext cx="2334027" cy="844493"/>
            </a:xfrm>
            <a:custGeom>
              <a:avLst/>
              <a:gdLst/>
              <a:ahLst/>
              <a:cxnLst/>
              <a:rect r="r" b="b" t="t" l="l"/>
              <a:pathLst>
                <a:path h="844493" w="2334027">
                  <a:moveTo>
                    <a:pt x="0" y="0"/>
                  </a:moveTo>
                  <a:lnTo>
                    <a:pt x="2334027" y="0"/>
                  </a:lnTo>
                  <a:lnTo>
                    <a:pt x="2334027" y="844493"/>
                  </a:lnTo>
                  <a:lnTo>
                    <a:pt x="0" y="84449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true" flipV="false" rot="-10800000">
              <a:off x="5344675" y="687421"/>
              <a:ext cx="1300438" cy="2600877"/>
            </a:xfrm>
            <a:custGeom>
              <a:avLst/>
              <a:gdLst/>
              <a:ahLst/>
              <a:cxnLst/>
              <a:rect r="r" b="b" t="t" l="l"/>
              <a:pathLst>
                <a:path h="2600877" w="1300438">
                  <a:moveTo>
                    <a:pt x="1300439" y="0"/>
                  </a:moveTo>
                  <a:lnTo>
                    <a:pt x="0" y="0"/>
                  </a:lnTo>
                  <a:lnTo>
                    <a:pt x="0" y="2600877"/>
                  </a:lnTo>
                  <a:lnTo>
                    <a:pt x="1300439" y="2600877"/>
                  </a:lnTo>
                  <a:lnTo>
                    <a:pt x="1300439"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0">
              <a:off x="3419531" y="2352660"/>
              <a:ext cx="3043424" cy="1660050"/>
            </a:xfrm>
            <a:custGeom>
              <a:avLst/>
              <a:gdLst/>
              <a:ahLst/>
              <a:cxnLst/>
              <a:rect r="r" b="b" t="t" l="l"/>
              <a:pathLst>
                <a:path h="1660050" w="3043424">
                  <a:moveTo>
                    <a:pt x="0" y="0"/>
                  </a:moveTo>
                  <a:lnTo>
                    <a:pt x="3043424" y="0"/>
                  </a:lnTo>
                  <a:lnTo>
                    <a:pt x="3043424" y="1660049"/>
                  </a:lnTo>
                  <a:lnTo>
                    <a:pt x="0" y="166004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6" id="16"/>
            <p:cNvSpPr/>
            <p:nvPr/>
          </p:nvSpPr>
          <p:spPr>
            <a:xfrm flipH="false" flipV="false" rot="0">
              <a:off x="2436065" y="2106915"/>
              <a:ext cx="2407310" cy="2398556"/>
            </a:xfrm>
            <a:custGeom>
              <a:avLst/>
              <a:gdLst/>
              <a:ahLst/>
              <a:cxnLst/>
              <a:rect r="r" b="b" t="t" l="l"/>
              <a:pathLst>
                <a:path h="2398556" w="2407310">
                  <a:moveTo>
                    <a:pt x="0" y="0"/>
                  </a:moveTo>
                  <a:lnTo>
                    <a:pt x="2407310" y="0"/>
                  </a:lnTo>
                  <a:lnTo>
                    <a:pt x="2407310" y="2398556"/>
                  </a:lnTo>
                  <a:lnTo>
                    <a:pt x="0" y="239855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7" id="17"/>
            <p:cNvSpPr/>
            <p:nvPr/>
          </p:nvSpPr>
          <p:spPr>
            <a:xfrm flipH="true" flipV="false" rot="-10800000">
              <a:off x="6835581" y="3271585"/>
              <a:ext cx="1295096" cy="2590193"/>
            </a:xfrm>
            <a:custGeom>
              <a:avLst/>
              <a:gdLst/>
              <a:ahLst/>
              <a:cxnLst/>
              <a:rect r="r" b="b" t="t" l="l"/>
              <a:pathLst>
                <a:path h="2590193" w="1295096">
                  <a:moveTo>
                    <a:pt x="1295096" y="0"/>
                  </a:moveTo>
                  <a:lnTo>
                    <a:pt x="0" y="0"/>
                  </a:lnTo>
                  <a:lnTo>
                    <a:pt x="0" y="2590192"/>
                  </a:lnTo>
                  <a:lnTo>
                    <a:pt x="1295096" y="2590192"/>
                  </a:lnTo>
                  <a:lnTo>
                    <a:pt x="129509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3288228" y="0"/>
              <a:ext cx="2424271" cy="2384601"/>
            </a:xfrm>
            <a:custGeom>
              <a:avLst/>
              <a:gdLst/>
              <a:ahLst/>
              <a:cxnLst/>
              <a:rect r="r" b="b" t="t" l="l"/>
              <a:pathLst>
                <a:path h="2384601" w="2424271">
                  <a:moveTo>
                    <a:pt x="0" y="0"/>
                  </a:moveTo>
                  <a:lnTo>
                    <a:pt x="2424271" y="0"/>
                  </a:lnTo>
                  <a:lnTo>
                    <a:pt x="2424271" y="2384601"/>
                  </a:lnTo>
                  <a:lnTo>
                    <a:pt x="0" y="238460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AutoShape 19" id="19"/>
            <p:cNvSpPr/>
            <p:nvPr/>
          </p:nvSpPr>
          <p:spPr>
            <a:xfrm rot="0">
              <a:off x="2021499" y="5861777"/>
              <a:ext cx="2821876" cy="2613577"/>
            </a:xfrm>
            <a:prstGeom prst="rect">
              <a:avLst/>
            </a:prstGeom>
            <a:solidFill>
              <a:srgbClr val="829B62"/>
            </a:solidFill>
          </p:spPr>
        </p:sp>
        <p:sp>
          <p:nvSpPr>
            <p:cNvPr name="Freeform 20" id="20"/>
            <p:cNvSpPr/>
            <p:nvPr/>
          </p:nvSpPr>
          <p:spPr>
            <a:xfrm flipH="false" flipV="false" rot="0">
              <a:off x="2063133" y="4209050"/>
              <a:ext cx="4073887" cy="3586169"/>
            </a:xfrm>
            <a:custGeom>
              <a:avLst/>
              <a:gdLst/>
              <a:ahLst/>
              <a:cxnLst/>
              <a:rect r="r" b="b" t="t" l="l"/>
              <a:pathLst>
                <a:path h="3586169" w="4073887">
                  <a:moveTo>
                    <a:pt x="0" y="0"/>
                  </a:moveTo>
                  <a:lnTo>
                    <a:pt x="4073887" y="0"/>
                  </a:lnTo>
                  <a:lnTo>
                    <a:pt x="4073887" y="3586168"/>
                  </a:lnTo>
                  <a:lnTo>
                    <a:pt x="0" y="3586168"/>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21" id="21"/>
            <p:cNvSpPr/>
            <p:nvPr/>
          </p:nvSpPr>
          <p:spPr>
            <a:xfrm flipH="false" flipV="false" rot="0">
              <a:off x="1295096" y="6346390"/>
              <a:ext cx="2211164" cy="1535754"/>
            </a:xfrm>
            <a:custGeom>
              <a:avLst/>
              <a:gdLst/>
              <a:ahLst/>
              <a:cxnLst/>
              <a:rect r="r" b="b" t="t" l="l"/>
              <a:pathLst>
                <a:path h="1535754" w="2211164">
                  <a:moveTo>
                    <a:pt x="0" y="0"/>
                  </a:moveTo>
                  <a:lnTo>
                    <a:pt x="2211164" y="0"/>
                  </a:lnTo>
                  <a:lnTo>
                    <a:pt x="2211164" y="1535754"/>
                  </a:lnTo>
                  <a:lnTo>
                    <a:pt x="0" y="1535754"/>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22" id="22"/>
            <p:cNvSpPr/>
            <p:nvPr/>
          </p:nvSpPr>
          <p:spPr>
            <a:xfrm flipH="false" flipV="false" rot="0">
              <a:off x="744077" y="2746619"/>
              <a:ext cx="1875096" cy="2409586"/>
            </a:xfrm>
            <a:custGeom>
              <a:avLst/>
              <a:gdLst/>
              <a:ahLst/>
              <a:cxnLst/>
              <a:rect r="r" b="b" t="t" l="l"/>
              <a:pathLst>
                <a:path h="2409586" w="1875096">
                  <a:moveTo>
                    <a:pt x="0" y="0"/>
                  </a:moveTo>
                  <a:lnTo>
                    <a:pt x="1875096" y="0"/>
                  </a:lnTo>
                  <a:lnTo>
                    <a:pt x="1875096" y="2409586"/>
                  </a:lnTo>
                  <a:lnTo>
                    <a:pt x="0" y="2409586"/>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23" id="23"/>
            <p:cNvSpPr/>
            <p:nvPr/>
          </p:nvSpPr>
          <p:spPr>
            <a:xfrm flipH="true" flipV="false" rot="0">
              <a:off x="1648585" y="2005315"/>
              <a:ext cx="1941176" cy="3007456"/>
            </a:xfrm>
            <a:custGeom>
              <a:avLst/>
              <a:gdLst/>
              <a:ahLst/>
              <a:cxnLst/>
              <a:rect r="r" b="b" t="t" l="l"/>
              <a:pathLst>
                <a:path h="3007456" w="1941176">
                  <a:moveTo>
                    <a:pt x="1941176" y="0"/>
                  </a:moveTo>
                  <a:lnTo>
                    <a:pt x="0" y="0"/>
                  </a:lnTo>
                  <a:lnTo>
                    <a:pt x="0" y="3007456"/>
                  </a:lnTo>
                  <a:lnTo>
                    <a:pt x="1941176" y="3007456"/>
                  </a:lnTo>
                  <a:lnTo>
                    <a:pt x="1941176"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24" id="24"/>
            <p:cNvSpPr/>
            <p:nvPr/>
          </p:nvSpPr>
          <p:spPr>
            <a:xfrm flipH="false" flipV="false" rot="0">
              <a:off x="4641531" y="77784"/>
              <a:ext cx="2334027" cy="844493"/>
            </a:xfrm>
            <a:custGeom>
              <a:avLst/>
              <a:gdLst/>
              <a:ahLst/>
              <a:cxnLst/>
              <a:rect r="r" b="b" t="t" l="l"/>
              <a:pathLst>
                <a:path h="844493" w="2334027">
                  <a:moveTo>
                    <a:pt x="0" y="0"/>
                  </a:moveTo>
                  <a:lnTo>
                    <a:pt x="2334027" y="0"/>
                  </a:lnTo>
                  <a:lnTo>
                    <a:pt x="2334027" y="844494"/>
                  </a:lnTo>
                  <a:lnTo>
                    <a:pt x="0" y="84449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5" id="25"/>
            <p:cNvSpPr/>
            <p:nvPr/>
          </p:nvSpPr>
          <p:spPr>
            <a:xfrm flipH="false" flipV="false" rot="0">
              <a:off x="6137031" y="3837819"/>
              <a:ext cx="1126407" cy="1447485"/>
            </a:xfrm>
            <a:custGeom>
              <a:avLst/>
              <a:gdLst/>
              <a:ahLst/>
              <a:cxnLst/>
              <a:rect r="r" b="b" t="t" l="l"/>
              <a:pathLst>
                <a:path h="1447485" w="1126407">
                  <a:moveTo>
                    <a:pt x="0" y="0"/>
                  </a:moveTo>
                  <a:lnTo>
                    <a:pt x="1126407" y="0"/>
                  </a:lnTo>
                  <a:lnTo>
                    <a:pt x="1126407" y="1447485"/>
                  </a:lnTo>
                  <a:lnTo>
                    <a:pt x="0" y="1447485"/>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26" id="26"/>
            <p:cNvSpPr/>
            <p:nvPr/>
          </p:nvSpPr>
          <p:spPr>
            <a:xfrm flipH="false" flipV="false" rot="0">
              <a:off x="5385906" y="3439743"/>
              <a:ext cx="1260471" cy="1952843"/>
            </a:xfrm>
            <a:custGeom>
              <a:avLst/>
              <a:gdLst/>
              <a:ahLst/>
              <a:cxnLst/>
              <a:rect r="r" b="b" t="t" l="l"/>
              <a:pathLst>
                <a:path h="1952843" w="1260471">
                  <a:moveTo>
                    <a:pt x="0" y="0"/>
                  </a:moveTo>
                  <a:lnTo>
                    <a:pt x="1260471" y="0"/>
                  </a:lnTo>
                  <a:lnTo>
                    <a:pt x="1260471" y="1952843"/>
                  </a:lnTo>
                  <a:lnTo>
                    <a:pt x="0" y="1952843"/>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27" id="27"/>
            <p:cNvSpPr/>
            <p:nvPr/>
          </p:nvSpPr>
          <p:spPr>
            <a:xfrm flipH="false" flipV="false" rot="0">
              <a:off x="3785086" y="4505471"/>
              <a:ext cx="2703269" cy="2289458"/>
            </a:xfrm>
            <a:custGeom>
              <a:avLst/>
              <a:gdLst/>
              <a:ahLst/>
              <a:cxnLst/>
              <a:rect r="r" b="b" t="t" l="l"/>
              <a:pathLst>
                <a:path h="2289458" w="2703269">
                  <a:moveTo>
                    <a:pt x="0" y="0"/>
                  </a:moveTo>
                  <a:lnTo>
                    <a:pt x="2703269" y="0"/>
                  </a:lnTo>
                  <a:lnTo>
                    <a:pt x="2703269" y="2289458"/>
                  </a:lnTo>
                  <a:lnTo>
                    <a:pt x="0" y="2289458"/>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28" id="28"/>
            <p:cNvSpPr/>
            <p:nvPr/>
          </p:nvSpPr>
          <p:spPr>
            <a:xfrm flipH="false" flipV="false" rot="0">
              <a:off x="2021499" y="7232399"/>
              <a:ext cx="4129989" cy="1242955"/>
            </a:xfrm>
            <a:custGeom>
              <a:avLst/>
              <a:gdLst/>
              <a:ahLst/>
              <a:cxnLst/>
              <a:rect r="r" b="b" t="t" l="l"/>
              <a:pathLst>
                <a:path h="1242955" w="4129989">
                  <a:moveTo>
                    <a:pt x="0" y="0"/>
                  </a:moveTo>
                  <a:lnTo>
                    <a:pt x="4129989" y="0"/>
                  </a:lnTo>
                  <a:lnTo>
                    <a:pt x="4129989" y="1242955"/>
                  </a:lnTo>
                  <a:lnTo>
                    <a:pt x="0" y="1242955"/>
                  </a:lnTo>
                  <a:lnTo>
                    <a:pt x="0" y="0"/>
                  </a:lnTo>
                  <a:close/>
                </a:path>
              </a:pathLst>
            </a:custGeom>
            <a:blipFill>
              <a:blip r:embed="rId30">
                <a:extLst>
                  <a:ext uri="{96DAC541-7B7A-43D3-8B79-37D633B846F1}">
                    <asvg:svgBlip xmlns:asvg="http://schemas.microsoft.com/office/drawing/2016/SVG/main" r:embed="rId31"/>
                  </a:ext>
                </a:extLst>
              </a:blip>
              <a:stretch>
                <a:fillRect l="0" t="0" r="-1075" b="-24540"/>
              </a:stretch>
            </a:blipFill>
          </p:spPr>
        </p:sp>
        <p:sp>
          <p:nvSpPr>
            <p:cNvPr name="Freeform 29" id="29"/>
            <p:cNvSpPr/>
            <p:nvPr/>
          </p:nvSpPr>
          <p:spPr>
            <a:xfrm flipH="false" flipV="false" rot="806744">
              <a:off x="2549642" y="7072840"/>
              <a:ext cx="1086480" cy="1409348"/>
            </a:xfrm>
            <a:custGeom>
              <a:avLst/>
              <a:gdLst/>
              <a:ahLst/>
              <a:cxnLst/>
              <a:rect r="r" b="b" t="t" l="l"/>
              <a:pathLst>
                <a:path h="1409348" w="1086480">
                  <a:moveTo>
                    <a:pt x="0" y="0"/>
                  </a:moveTo>
                  <a:lnTo>
                    <a:pt x="1086480" y="0"/>
                  </a:lnTo>
                  <a:lnTo>
                    <a:pt x="1086480" y="1409348"/>
                  </a:lnTo>
                  <a:lnTo>
                    <a:pt x="0" y="1409348"/>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30" id="30"/>
            <p:cNvSpPr/>
            <p:nvPr/>
          </p:nvSpPr>
          <p:spPr>
            <a:xfrm flipH="false" flipV="false" rot="-1585154">
              <a:off x="1749602" y="7380839"/>
              <a:ext cx="1086480" cy="1409348"/>
            </a:xfrm>
            <a:custGeom>
              <a:avLst/>
              <a:gdLst/>
              <a:ahLst/>
              <a:cxnLst/>
              <a:rect r="r" b="b" t="t" l="l"/>
              <a:pathLst>
                <a:path h="1409348" w="1086480">
                  <a:moveTo>
                    <a:pt x="0" y="0"/>
                  </a:moveTo>
                  <a:lnTo>
                    <a:pt x="1086480" y="0"/>
                  </a:lnTo>
                  <a:lnTo>
                    <a:pt x="1086480" y="1409348"/>
                  </a:lnTo>
                  <a:lnTo>
                    <a:pt x="0" y="1409348"/>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AFD4E1"/>
        </a:solidFill>
      </p:bgPr>
    </p:bg>
    <p:spTree>
      <p:nvGrpSpPr>
        <p:cNvPr id="1" name=""/>
        <p:cNvGrpSpPr/>
        <p:nvPr/>
      </p:nvGrpSpPr>
      <p:grpSpPr>
        <a:xfrm>
          <a:off x="0" y="0"/>
          <a:ext cx="0" cy="0"/>
          <a:chOff x="0" y="0"/>
          <a:chExt cx="0" cy="0"/>
        </a:xfrm>
      </p:grpSpPr>
      <p:sp>
        <p:nvSpPr>
          <p:cNvPr name="TextBox 2" id="2"/>
          <p:cNvSpPr txBox="true"/>
          <p:nvPr/>
        </p:nvSpPr>
        <p:spPr>
          <a:xfrm rot="0">
            <a:off x="6477000" y="8347702"/>
            <a:ext cx="7670878" cy="1165860"/>
          </a:xfrm>
          <a:prstGeom prst="rect">
            <a:avLst/>
          </a:prstGeom>
        </p:spPr>
        <p:txBody>
          <a:bodyPr anchor="t" rtlCol="false" tIns="0" lIns="0" bIns="0" rIns="0">
            <a:spAutoFit/>
          </a:bodyPr>
          <a:lstStyle/>
          <a:p>
            <a:pPr algn="l">
              <a:lnSpc>
                <a:spcPts val="2940"/>
              </a:lnSpc>
            </a:pPr>
            <a:r>
              <a:rPr lang="en-US" b="true" sz="2100">
                <a:solidFill>
                  <a:srgbClr val="1D5175"/>
                </a:solidFill>
                <a:latin typeface="Bitter Bold"/>
                <a:ea typeface="Bitter Bold"/>
                <a:cs typeface="Bitter Bold"/>
                <a:sym typeface="Bitter Bold"/>
              </a:rPr>
              <a:t>Travailler effi</a:t>
            </a:r>
            <a:r>
              <a:rPr lang="en-US" b="true" sz="2100">
                <a:solidFill>
                  <a:srgbClr val="1D5175"/>
                </a:solidFill>
                <a:latin typeface="Bitter Bold"/>
                <a:ea typeface="Bitter Bold"/>
                <a:cs typeface="Bitter Bold"/>
                <a:sym typeface="Bitter Bold"/>
              </a:rPr>
              <a:t>cacement dans des équipes internationales, avec des clients, partenaires et collègues de cultures diverses, en limitant malentendus et conflits.</a:t>
            </a:r>
          </a:p>
        </p:txBody>
      </p:sp>
      <p:sp>
        <p:nvSpPr>
          <p:cNvPr name="TextBox 3" id="3"/>
          <p:cNvSpPr txBox="true"/>
          <p:nvPr/>
        </p:nvSpPr>
        <p:spPr>
          <a:xfrm rot="0">
            <a:off x="6477000" y="737859"/>
            <a:ext cx="8674100" cy="2438400"/>
          </a:xfrm>
          <a:prstGeom prst="rect">
            <a:avLst/>
          </a:prstGeom>
        </p:spPr>
        <p:txBody>
          <a:bodyPr anchor="t" rtlCol="false" tIns="0" lIns="0" bIns="0" rIns="0">
            <a:spAutoFit/>
          </a:bodyPr>
          <a:lstStyle/>
          <a:p>
            <a:pPr algn="l" marL="0" indent="0" lvl="0">
              <a:lnSpc>
                <a:spcPts val="9000"/>
              </a:lnSpc>
              <a:spcBef>
                <a:spcPct val="0"/>
              </a:spcBef>
            </a:pPr>
            <a:r>
              <a:rPr lang="en-US" sz="7500">
                <a:solidFill>
                  <a:srgbClr val="144A6F"/>
                </a:solidFill>
                <a:latin typeface="Chunk Five"/>
                <a:ea typeface="Chunk Five"/>
                <a:cs typeface="Chunk Five"/>
                <a:sym typeface="Chunk Five"/>
              </a:rPr>
              <a:t>Communication Interculturelle</a:t>
            </a:r>
          </a:p>
        </p:txBody>
      </p:sp>
      <p:sp>
        <p:nvSpPr>
          <p:cNvPr name="TextBox 4" id="4"/>
          <p:cNvSpPr txBox="true"/>
          <p:nvPr/>
        </p:nvSpPr>
        <p:spPr>
          <a:xfrm rot="0">
            <a:off x="6477000" y="4040012"/>
            <a:ext cx="7523288" cy="1165860"/>
          </a:xfrm>
          <a:prstGeom prst="rect">
            <a:avLst/>
          </a:prstGeom>
        </p:spPr>
        <p:txBody>
          <a:bodyPr anchor="t" rtlCol="false" tIns="0" lIns="0" bIns="0" rIns="0">
            <a:spAutoFit/>
          </a:bodyPr>
          <a:lstStyle/>
          <a:p>
            <a:pPr algn="l">
              <a:lnSpc>
                <a:spcPts val="2940"/>
              </a:lnSpc>
            </a:pPr>
            <a:r>
              <a:rPr lang="en-US" b="true" sz="2100">
                <a:solidFill>
                  <a:srgbClr val="1D5175"/>
                </a:solidFill>
                <a:latin typeface="Bitter Bold"/>
                <a:ea typeface="Bitter Bold"/>
                <a:cs typeface="Bitter Bold"/>
                <a:sym typeface="Bitter Bold"/>
              </a:rPr>
              <a:t>Communication entre des personnes issues de cultures différentes, qui doivent gérer leurs différences de codes, de valeurs et de références pour se comprendre.</a:t>
            </a:r>
          </a:p>
        </p:txBody>
      </p:sp>
      <p:sp>
        <p:nvSpPr>
          <p:cNvPr name="TextBox 5" id="5"/>
          <p:cNvSpPr txBox="true"/>
          <p:nvPr/>
        </p:nvSpPr>
        <p:spPr>
          <a:xfrm rot="0">
            <a:off x="6477000" y="7855176"/>
            <a:ext cx="7095278" cy="361950"/>
          </a:xfrm>
          <a:prstGeom prst="rect">
            <a:avLst/>
          </a:prstGeom>
        </p:spPr>
        <p:txBody>
          <a:bodyPr anchor="t" rtlCol="false" tIns="0" lIns="0" bIns="0" rIns="0">
            <a:spAutoFit/>
          </a:bodyPr>
          <a:lstStyle/>
          <a:p>
            <a:pPr algn="l" marL="0" indent="0" lvl="0">
              <a:lnSpc>
                <a:spcPts val="2520"/>
              </a:lnSpc>
              <a:spcBef>
                <a:spcPct val="0"/>
              </a:spcBef>
            </a:pPr>
            <a:r>
              <a:rPr lang="en-US" sz="2100" spc="21">
                <a:solidFill>
                  <a:srgbClr val="144A6F"/>
                </a:solidFill>
                <a:latin typeface="Chunk Five"/>
                <a:ea typeface="Chunk Five"/>
                <a:cs typeface="Chunk Five"/>
                <a:sym typeface="Chunk Five"/>
              </a:rPr>
              <a:t>ENJEUX POUR L’INGÉNIEUR</a:t>
            </a:r>
          </a:p>
        </p:txBody>
      </p:sp>
      <p:sp>
        <p:nvSpPr>
          <p:cNvPr name="TextBox 6" id="6"/>
          <p:cNvSpPr txBox="true"/>
          <p:nvPr/>
        </p:nvSpPr>
        <p:spPr>
          <a:xfrm rot="0">
            <a:off x="6477000" y="3507480"/>
            <a:ext cx="7095278" cy="361950"/>
          </a:xfrm>
          <a:prstGeom prst="rect">
            <a:avLst/>
          </a:prstGeom>
        </p:spPr>
        <p:txBody>
          <a:bodyPr anchor="t" rtlCol="false" tIns="0" lIns="0" bIns="0" rIns="0">
            <a:spAutoFit/>
          </a:bodyPr>
          <a:lstStyle/>
          <a:p>
            <a:pPr algn="l" marL="0" indent="0" lvl="0">
              <a:lnSpc>
                <a:spcPts val="2520"/>
              </a:lnSpc>
              <a:spcBef>
                <a:spcPct val="0"/>
              </a:spcBef>
            </a:pPr>
            <a:r>
              <a:rPr lang="en-US" sz="2100" spc="21">
                <a:solidFill>
                  <a:srgbClr val="144A6F"/>
                </a:solidFill>
                <a:latin typeface="Chunk Five"/>
                <a:ea typeface="Chunk Five"/>
                <a:cs typeface="Chunk Five"/>
                <a:sym typeface="Chunk Five"/>
              </a:rPr>
              <a:t>DEFINITION</a:t>
            </a:r>
          </a:p>
        </p:txBody>
      </p:sp>
      <p:sp>
        <p:nvSpPr>
          <p:cNvPr name="TextBox 7" id="7"/>
          <p:cNvSpPr txBox="true"/>
          <p:nvPr/>
        </p:nvSpPr>
        <p:spPr>
          <a:xfrm rot="0">
            <a:off x="6477000" y="6203541"/>
            <a:ext cx="7670878" cy="1165860"/>
          </a:xfrm>
          <a:prstGeom prst="rect">
            <a:avLst/>
          </a:prstGeom>
        </p:spPr>
        <p:txBody>
          <a:bodyPr anchor="t" rtlCol="false" tIns="0" lIns="0" bIns="0" rIns="0">
            <a:spAutoFit/>
          </a:bodyPr>
          <a:lstStyle/>
          <a:p>
            <a:pPr algn="l">
              <a:lnSpc>
                <a:spcPts val="2940"/>
              </a:lnSpc>
            </a:pPr>
            <a:r>
              <a:rPr lang="en-US" b="true" sz="2100">
                <a:solidFill>
                  <a:srgbClr val="1D5175"/>
                </a:solidFill>
                <a:latin typeface="Bitter Bold"/>
                <a:ea typeface="Bitter Bold"/>
                <a:cs typeface="Bitter Bold"/>
                <a:sym typeface="Bitter Bold"/>
              </a:rPr>
              <a:t>Écout</a:t>
            </a:r>
            <a:r>
              <a:rPr lang="en-US" b="true" sz="2100">
                <a:solidFill>
                  <a:srgbClr val="1D5175"/>
                </a:solidFill>
                <a:latin typeface="Bitter Bold"/>
                <a:ea typeface="Bitter Bold"/>
                <a:cs typeface="Bitter Bold"/>
                <a:sym typeface="Bitter Bold"/>
              </a:rPr>
              <a:t>e, curiosité, réflexivité, capacité à remettre en question ses stéréotypes et à gérer l’incertitude/anxiété dans les échanges. </a:t>
            </a:r>
          </a:p>
        </p:txBody>
      </p:sp>
      <p:sp>
        <p:nvSpPr>
          <p:cNvPr name="TextBox 8" id="8"/>
          <p:cNvSpPr txBox="true"/>
          <p:nvPr/>
        </p:nvSpPr>
        <p:spPr>
          <a:xfrm rot="0">
            <a:off x="6477000" y="5691647"/>
            <a:ext cx="7095278" cy="361950"/>
          </a:xfrm>
          <a:prstGeom prst="rect">
            <a:avLst/>
          </a:prstGeom>
        </p:spPr>
        <p:txBody>
          <a:bodyPr anchor="t" rtlCol="false" tIns="0" lIns="0" bIns="0" rIns="0">
            <a:spAutoFit/>
          </a:bodyPr>
          <a:lstStyle/>
          <a:p>
            <a:pPr algn="l" marL="0" indent="0" lvl="0">
              <a:lnSpc>
                <a:spcPts val="2520"/>
              </a:lnSpc>
              <a:spcBef>
                <a:spcPct val="0"/>
              </a:spcBef>
            </a:pPr>
            <a:r>
              <a:rPr lang="en-US" sz="2100" spc="21">
                <a:solidFill>
                  <a:srgbClr val="144A6F"/>
                </a:solidFill>
                <a:latin typeface="Chunk Five"/>
                <a:ea typeface="Chunk Five"/>
                <a:cs typeface="Chunk Five"/>
                <a:sym typeface="Chunk Five"/>
              </a:rPr>
              <a:t>COMPÉTENCES CLÉS</a:t>
            </a:r>
          </a:p>
        </p:txBody>
      </p:sp>
      <p:grpSp>
        <p:nvGrpSpPr>
          <p:cNvPr name="Group 9" id="9"/>
          <p:cNvGrpSpPr/>
          <p:nvPr/>
        </p:nvGrpSpPr>
        <p:grpSpPr>
          <a:xfrm rot="0">
            <a:off x="-1520737" y="534470"/>
            <a:ext cx="5901347" cy="8969079"/>
            <a:chOff x="0" y="0"/>
            <a:chExt cx="7868463" cy="11958772"/>
          </a:xfrm>
        </p:grpSpPr>
        <p:sp>
          <p:nvSpPr>
            <p:cNvPr name="AutoShape 10" id="10"/>
            <p:cNvSpPr/>
            <p:nvPr/>
          </p:nvSpPr>
          <p:spPr>
            <a:xfrm rot="0">
              <a:off x="231381" y="3347787"/>
              <a:ext cx="3665000" cy="2886207"/>
            </a:xfrm>
            <a:prstGeom prst="rect">
              <a:avLst/>
            </a:prstGeom>
            <a:solidFill>
              <a:srgbClr val="628060"/>
            </a:solidFill>
          </p:spPr>
        </p:sp>
        <p:sp>
          <p:nvSpPr>
            <p:cNvPr name="Freeform 11" id="11"/>
            <p:cNvSpPr/>
            <p:nvPr/>
          </p:nvSpPr>
          <p:spPr>
            <a:xfrm flipH="true" flipV="false" rot="-10800000">
              <a:off x="3842298" y="3347787"/>
              <a:ext cx="1443103" cy="2886207"/>
            </a:xfrm>
            <a:custGeom>
              <a:avLst/>
              <a:gdLst/>
              <a:ahLst/>
              <a:cxnLst/>
              <a:rect r="r" b="b" t="t" l="l"/>
              <a:pathLst>
                <a:path h="2886207" w="1443103">
                  <a:moveTo>
                    <a:pt x="1443103" y="0"/>
                  </a:moveTo>
                  <a:lnTo>
                    <a:pt x="0" y="0"/>
                  </a:lnTo>
                  <a:lnTo>
                    <a:pt x="0" y="2886206"/>
                  </a:lnTo>
                  <a:lnTo>
                    <a:pt x="1443103" y="2886206"/>
                  </a:lnTo>
                  <a:lnTo>
                    <a:pt x="1443103"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5400000">
              <a:off x="1545743" y="3652150"/>
              <a:ext cx="2886207" cy="2277479"/>
            </a:xfrm>
            <a:custGeom>
              <a:avLst/>
              <a:gdLst/>
              <a:ahLst/>
              <a:cxnLst/>
              <a:rect r="r" b="b" t="t" l="l"/>
              <a:pathLst>
                <a:path h="2277479" w="2886207">
                  <a:moveTo>
                    <a:pt x="0" y="0"/>
                  </a:moveTo>
                  <a:lnTo>
                    <a:pt x="2886207" y="0"/>
                  </a:lnTo>
                  <a:lnTo>
                    <a:pt x="2886207" y="2277480"/>
                  </a:lnTo>
                  <a:lnTo>
                    <a:pt x="0" y="22774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4589249" y="3724033"/>
              <a:ext cx="866334" cy="866334"/>
            </a:xfrm>
            <a:custGeom>
              <a:avLst/>
              <a:gdLst/>
              <a:ahLst/>
              <a:cxnLst/>
              <a:rect r="r" b="b" t="t" l="l"/>
              <a:pathLst>
                <a:path h="866334" w="866334">
                  <a:moveTo>
                    <a:pt x="0" y="0"/>
                  </a:moveTo>
                  <a:lnTo>
                    <a:pt x="866334" y="0"/>
                  </a:lnTo>
                  <a:lnTo>
                    <a:pt x="866334" y="866334"/>
                  </a:lnTo>
                  <a:lnTo>
                    <a:pt x="0" y="86633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14" id="14"/>
            <p:cNvSpPr/>
            <p:nvPr/>
          </p:nvSpPr>
          <p:spPr>
            <a:xfrm rot="0">
              <a:off x="2027650" y="480389"/>
              <a:ext cx="4451794" cy="2886207"/>
            </a:xfrm>
            <a:prstGeom prst="rect">
              <a:avLst/>
            </a:prstGeom>
            <a:solidFill>
              <a:srgbClr val="F9943B"/>
            </a:solidFill>
          </p:spPr>
        </p:sp>
        <p:sp>
          <p:nvSpPr>
            <p:cNvPr name="Freeform 15" id="15"/>
            <p:cNvSpPr/>
            <p:nvPr/>
          </p:nvSpPr>
          <p:spPr>
            <a:xfrm flipH="true" flipV="false" rot="-10800000">
              <a:off x="6425360" y="480389"/>
              <a:ext cx="1443103" cy="2886207"/>
            </a:xfrm>
            <a:custGeom>
              <a:avLst/>
              <a:gdLst/>
              <a:ahLst/>
              <a:cxnLst/>
              <a:rect r="r" b="b" t="t" l="l"/>
              <a:pathLst>
                <a:path h="2886207" w="1443103">
                  <a:moveTo>
                    <a:pt x="1443103" y="0"/>
                  </a:moveTo>
                  <a:lnTo>
                    <a:pt x="0" y="0"/>
                  </a:lnTo>
                  <a:lnTo>
                    <a:pt x="0" y="2886206"/>
                  </a:lnTo>
                  <a:lnTo>
                    <a:pt x="1443103" y="2886206"/>
                  </a:lnTo>
                  <a:lnTo>
                    <a:pt x="1443103"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1486565" y="0"/>
              <a:ext cx="3398244" cy="3385887"/>
            </a:xfrm>
            <a:custGeom>
              <a:avLst/>
              <a:gdLst/>
              <a:ahLst/>
              <a:cxnLst/>
              <a:rect r="r" b="b" t="t" l="l"/>
              <a:pathLst>
                <a:path h="3385887" w="3398244">
                  <a:moveTo>
                    <a:pt x="0" y="0"/>
                  </a:moveTo>
                  <a:lnTo>
                    <a:pt x="3398244" y="0"/>
                  </a:lnTo>
                  <a:lnTo>
                    <a:pt x="3398244" y="3385887"/>
                  </a:lnTo>
                  <a:lnTo>
                    <a:pt x="0" y="338588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7" id="17"/>
            <p:cNvSpPr/>
            <p:nvPr/>
          </p:nvSpPr>
          <p:spPr>
            <a:xfrm flipH="false" flipV="false" rot="0">
              <a:off x="3091025" y="1497519"/>
              <a:ext cx="3462007" cy="1888367"/>
            </a:xfrm>
            <a:custGeom>
              <a:avLst/>
              <a:gdLst/>
              <a:ahLst/>
              <a:cxnLst/>
              <a:rect r="r" b="b" t="t" l="l"/>
              <a:pathLst>
                <a:path h="1888367" w="3462007">
                  <a:moveTo>
                    <a:pt x="0" y="0"/>
                  </a:moveTo>
                  <a:lnTo>
                    <a:pt x="3462007" y="0"/>
                  </a:lnTo>
                  <a:lnTo>
                    <a:pt x="3462007" y="1888368"/>
                  </a:lnTo>
                  <a:lnTo>
                    <a:pt x="0" y="188836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8" id="18"/>
            <p:cNvSpPr/>
            <p:nvPr/>
          </p:nvSpPr>
          <p:spPr>
            <a:xfrm flipH="false" flipV="false" rot="0">
              <a:off x="3370364" y="2628664"/>
              <a:ext cx="1514444" cy="1514444"/>
            </a:xfrm>
            <a:custGeom>
              <a:avLst/>
              <a:gdLst/>
              <a:ahLst/>
              <a:cxnLst/>
              <a:rect r="r" b="b" t="t" l="l"/>
              <a:pathLst>
                <a:path h="1514444" w="1514444">
                  <a:moveTo>
                    <a:pt x="0" y="0"/>
                  </a:moveTo>
                  <a:lnTo>
                    <a:pt x="1514445" y="0"/>
                  </a:lnTo>
                  <a:lnTo>
                    <a:pt x="1514445" y="1514445"/>
                  </a:lnTo>
                  <a:lnTo>
                    <a:pt x="0" y="15144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3261252" y="4471902"/>
              <a:ext cx="866334" cy="866334"/>
            </a:xfrm>
            <a:custGeom>
              <a:avLst/>
              <a:gdLst/>
              <a:ahLst/>
              <a:cxnLst/>
              <a:rect r="r" b="b" t="t" l="l"/>
              <a:pathLst>
                <a:path h="866334" w="866334">
                  <a:moveTo>
                    <a:pt x="0" y="0"/>
                  </a:moveTo>
                  <a:lnTo>
                    <a:pt x="866334" y="0"/>
                  </a:lnTo>
                  <a:lnTo>
                    <a:pt x="866334" y="866334"/>
                  </a:lnTo>
                  <a:lnTo>
                    <a:pt x="0" y="86633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0" id="20"/>
            <p:cNvSpPr/>
            <p:nvPr/>
          </p:nvSpPr>
          <p:spPr>
            <a:xfrm flipH="true" flipV="false" rot="0">
              <a:off x="2179993" y="2020716"/>
              <a:ext cx="872958" cy="1352471"/>
            </a:xfrm>
            <a:custGeom>
              <a:avLst/>
              <a:gdLst/>
              <a:ahLst/>
              <a:cxnLst/>
              <a:rect r="r" b="b" t="t" l="l"/>
              <a:pathLst>
                <a:path h="1352471" w="872958">
                  <a:moveTo>
                    <a:pt x="872959" y="0"/>
                  </a:moveTo>
                  <a:lnTo>
                    <a:pt x="0" y="0"/>
                  </a:lnTo>
                  <a:lnTo>
                    <a:pt x="0" y="1352471"/>
                  </a:lnTo>
                  <a:lnTo>
                    <a:pt x="872959" y="1352471"/>
                  </a:lnTo>
                  <a:lnTo>
                    <a:pt x="872959"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1" id="21"/>
            <p:cNvSpPr/>
            <p:nvPr/>
          </p:nvSpPr>
          <p:spPr>
            <a:xfrm flipH="false" flipV="false" rot="0">
              <a:off x="2789520" y="1459266"/>
              <a:ext cx="1231094" cy="1907329"/>
            </a:xfrm>
            <a:custGeom>
              <a:avLst/>
              <a:gdLst/>
              <a:ahLst/>
              <a:cxnLst/>
              <a:rect r="r" b="b" t="t" l="l"/>
              <a:pathLst>
                <a:path h="1907329" w="1231094">
                  <a:moveTo>
                    <a:pt x="0" y="0"/>
                  </a:moveTo>
                  <a:lnTo>
                    <a:pt x="1231094" y="0"/>
                  </a:lnTo>
                  <a:lnTo>
                    <a:pt x="1231094" y="1907329"/>
                  </a:lnTo>
                  <a:lnTo>
                    <a:pt x="0" y="190732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AutoShape 22" id="22"/>
            <p:cNvSpPr/>
            <p:nvPr/>
          </p:nvSpPr>
          <p:spPr>
            <a:xfrm rot="-10800000">
              <a:off x="0" y="9025188"/>
              <a:ext cx="3725162" cy="2933584"/>
            </a:xfrm>
            <a:prstGeom prst="rect">
              <a:avLst/>
            </a:prstGeom>
            <a:solidFill>
              <a:srgbClr val="FDE0A0"/>
            </a:solidFill>
          </p:spPr>
        </p:sp>
        <p:sp>
          <p:nvSpPr>
            <p:cNvPr name="Freeform 23" id="23"/>
            <p:cNvSpPr/>
            <p:nvPr/>
          </p:nvSpPr>
          <p:spPr>
            <a:xfrm flipH="false" flipV="false" rot="0">
              <a:off x="3712462" y="9025188"/>
              <a:ext cx="1466792" cy="2933584"/>
            </a:xfrm>
            <a:custGeom>
              <a:avLst/>
              <a:gdLst/>
              <a:ahLst/>
              <a:cxnLst/>
              <a:rect r="r" b="b" t="t" l="l"/>
              <a:pathLst>
                <a:path h="2933584" w="1466792">
                  <a:moveTo>
                    <a:pt x="0" y="0"/>
                  </a:moveTo>
                  <a:lnTo>
                    <a:pt x="1466793" y="0"/>
                  </a:lnTo>
                  <a:lnTo>
                    <a:pt x="1466793" y="2933584"/>
                  </a:lnTo>
                  <a:lnTo>
                    <a:pt x="0" y="293358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AutoShape 24" id="24"/>
            <p:cNvSpPr/>
            <p:nvPr/>
          </p:nvSpPr>
          <p:spPr>
            <a:xfrm rot="-10800000">
              <a:off x="2020591" y="6145374"/>
              <a:ext cx="3725162" cy="2933584"/>
            </a:xfrm>
            <a:prstGeom prst="rect">
              <a:avLst/>
            </a:prstGeom>
            <a:solidFill>
              <a:srgbClr val="F9B61A"/>
            </a:solidFill>
          </p:spPr>
        </p:sp>
        <p:sp>
          <p:nvSpPr>
            <p:cNvPr name="Freeform 25" id="25"/>
            <p:cNvSpPr/>
            <p:nvPr/>
          </p:nvSpPr>
          <p:spPr>
            <a:xfrm flipH="false" flipV="false" rot="0">
              <a:off x="533908" y="6389148"/>
              <a:ext cx="5355517" cy="1611788"/>
            </a:xfrm>
            <a:custGeom>
              <a:avLst/>
              <a:gdLst/>
              <a:ahLst/>
              <a:cxnLst/>
              <a:rect r="r" b="b" t="t" l="l"/>
              <a:pathLst>
                <a:path h="1611788" w="5355517">
                  <a:moveTo>
                    <a:pt x="0" y="0"/>
                  </a:moveTo>
                  <a:lnTo>
                    <a:pt x="5355517" y="0"/>
                  </a:lnTo>
                  <a:lnTo>
                    <a:pt x="5355517" y="1611787"/>
                  </a:lnTo>
                  <a:lnTo>
                    <a:pt x="0" y="1611787"/>
                  </a:lnTo>
                  <a:lnTo>
                    <a:pt x="0" y="0"/>
                  </a:lnTo>
                  <a:close/>
                </a:path>
              </a:pathLst>
            </a:custGeom>
            <a:blipFill>
              <a:blip r:embed="rId19">
                <a:extLst>
                  <a:ext uri="{96DAC541-7B7A-43D3-8B79-37D633B846F1}">
                    <asvg:svgBlip xmlns:asvg="http://schemas.microsoft.com/office/drawing/2016/SVG/main" r:embed="rId20"/>
                  </a:ext>
                </a:extLst>
              </a:blip>
              <a:stretch>
                <a:fillRect l="0" t="0" r="-1075" b="-24540"/>
              </a:stretch>
            </a:blipFill>
          </p:spPr>
        </p:sp>
        <p:sp>
          <p:nvSpPr>
            <p:cNvPr name="Freeform 26" id="26"/>
            <p:cNvSpPr/>
            <p:nvPr/>
          </p:nvSpPr>
          <p:spPr>
            <a:xfrm flipH="false" flipV="false" rot="0">
              <a:off x="5604104" y="6145374"/>
              <a:ext cx="1466792" cy="2933584"/>
            </a:xfrm>
            <a:custGeom>
              <a:avLst/>
              <a:gdLst/>
              <a:ahLst/>
              <a:cxnLst/>
              <a:rect r="r" b="b" t="t" l="l"/>
              <a:pathLst>
                <a:path h="2933584" w="1466792">
                  <a:moveTo>
                    <a:pt x="0" y="0"/>
                  </a:moveTo>
                  <a:lnTo>
                    <a:pt x="1466792" y="0"/>
                  </a:lnTo>
                  <a:lnTo>
                    <a:pt x="1466792" y="2933584"/>
                  </a:lnTo>
                  <a:lnTo>
                    <a:pt x="0" y="2933584"/>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27" id="27"/>
            <p:cNvSpPr/>
            <p:nvPr/>
          </p:nvSpPr>
          <p:spPr>
            <a:xfrm flipH="false" flipV="false" rot="0">
              <a:off x="2027650" y="9109400"/>
              <a:ext cx="1445409" cy="2849372"/>
            </a:xfrm>
            <a:custGeom>
              <a:avLst/>
              <a:gdLst/>
              <a:ahLst/>
              <a:cxnLst/>
              <a:rect r="r" b="b" t="t" l="l"/>
              <a:pathLst>
                <a:path h="2849372" w="1445409">
                  <a:moveTo>
                    <a:pt x="0" y="0"/>
                  </a:moveTo>
                  <a:lnTo>
                    <a:pt x="1445408" y="0"/>
                  </a:lnTo>
                  <a:lnTo>
                    <a:pt x="1445408" y="2849372"/>
                  </a:lnTo>
                  <a:lnTo>
                    <a:pt x="0" y="2849372"/>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28" id="28"/>
            <p:cNvSpPr/>
            <p:nvPr/>
          </p:nvSpPr>
          <p:spPr>
            <a:xfrm flipH="false" flipV="false" rot="0">
              <a:off x="2567804" y="9494882"/>
              <a:ext cx="1662891" cy="2136892"/>
            </a:xfrm>
            <a:custGeom>
              <a:avLst/>
              <a:gdLst/>
              <a:ahLst/>
              <a:cxnLst/>
              <a:rect r="r" b="b" t="t" l="l"/>
              <a:pathLst>
                <a:path h="2136892" w="1662891">
                  <a:moveTo>
                    <a:pt x="0" y="0"/>
                  </a:moveTo>
                  <a:lnTo>
                    <a:pt x="1662891" y="0"/>
                  </a:lnTo>
                  <a:lnTo>
                    <a:pt x="1662891" y="2136892"/>
                  </a:lnTo>
                  <a:lnTo>
                    <a:pt x="0" y="2136892"/>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29" id="29"/>
            <p:cNvSpPr/>
            <p:nvPr/>
          </p:nvSpPr>
          <p:spPr>
            <a:xfrm flipH="false" flipV="false" rot="0">
              <a:off x="4676221" y="6847730"/>
              <a:ext cx="2889715" cy="1385290"/>
            </a:xfrm>
            <a:custGeom>
              <a:avLst/>
              <a:gdLst/>
              <a:ahLst/>
              <a:cxnLst/>
              <a:rect r="r" b="b" t="t" l="l"/>
              <a:pathLst>
                <a:path h="1385290" w="2889715">
                  <a:moveTo>
                    <a:pt x="0" y="0"/>
                  </a:moveTo>
                  <a:lnTo>
                    <a:pt x="2889715" y="0"/>
                  </a:lnTo>
                  <a:lnTo>
                    <a:pt x="2889715" y="1385290"/>
                  </a:lnTo>
                  <a:lnTo>
                    <a:pt x="0" y="1385290"/>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30" id="30"/>
            <p:cNvSpPr/>
            <p:nvPr/>
          </p:nvSpPr>
          <p:spPr>
            <a:xfrm flipH="false" flipV="false" rot="0">
              <a:off x="2179993" y="8000935"/>
              <a:ext cx="1132951" cy="1455895"/>
            </a:xfrm>
            <a:custGeom>
              <a:avLst/>
              <a:gdLst/>
              <a:ahLst/>
              <a:cxnLst/>
              <a:rect r="r" b="b" t="t" l="l"/>
              <a:pathLst>
                <a:path h="1455895" w="1132951">
                  <a:moveTo>
                    <a:pt x="0" y="0"/>
                  </a:moveTo>
                  <a:lnTo>
                    <a:pt x="1132951" y="0"/>
                  </a:lnTo>
                  <a:lnTo>
                    <a:pt x="1132951" y="1455895"/>
                  </a:lnTo>
                  <a:lnTo>
                    <a:pt x="0" y="145589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31" id="31"/>
            <p:cNvSpPr/>
            <p:nvPr/>
          </p:nvSpPr>
          <p:spPr>
            <a:xfrm flipH="true" flipV="false" rot="0">
              <a:off x="4280458" y="7726488"/>
              <a:ext cx="872958" cy="1352471"/>
            </a:xfrm>
            <a:custGeom>
              <a:avLst/>
              <a:gdLst/>
              <a:ahLst/>
              <a:cxnLst/>
              <a:rect r="r" b="b" t="t" l="l"/>
              <a:pathLst>
                <a:path h="1352471" w="872958">
                  <a:moveTo>
                    <a:pt x="872958" y="0"/>
                  </a:moveTo>
                  <a:lnTo>
                    <a:pt x="0" y="0"/>
                  </a:lnTo>
                  <a:lnTo>
                    <a:pt x="0" y="1352470"/>
                  </a:lnTo>
                  <a:lnTo>
                    <a:pt x="872958" y="1352470"/>
                  </a:lnTo>
                  <a:lnTo>
                    <a:pt x="872958"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32" id="32"/>
            <p:cNvSpPr/>
            <p:nvPr/>
          </p:nvSpPr>
          <p:spPr>
            <a:xfrm flipH="false" flipV="false" rot="0">
              <a:off x="4889984" y="7165038"/>
              <a:ext cx="1231094" cy="1907329"/>
            </a:xfrm>
            <a:custGeom>
              <a:avLst/>
              <a:gdLst/>
              <a:ahLst/>
              <a:cxnLst/>
              <a:rect r="r" b="b" t="t" l="l"/>
              <a:pathLst>
                <a:path h="1907329" w="1231094">
                  <a:moveTo>
                    <a:pt x="0" y="0"/>
                  </a:moveTo>
                  <a:lnTo>
                    <a:pt x="1231094" y="0"/>
                  </a:lnTo>
                  <a:lnTo>
                    <a:pt x="1231094" y="1907329"/>
                  </a:lnTo>
                  <a:lnTo>
                    <a:pt x="0" y="190732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33" id="33"/>
            <p:cNvSpPr/>
            <p:nvPr/>
          </p:nvSpPr>
          <p:spPr>
            <a:xfrm flipH="false" flipV="false" rot="0">
              <a:off x="3566588" y="8368486"/>
              <a:ext cx="1758541" cy="1752146"/>
            </a:xfrm>
            <a:custGeom>
              <a:avLst/>
              <a:gdLst/>
              <a:ahLst/>
              <a:cxnLst/>
              <a:rect r="r" b="b" t="t" l="l"/>
              <a:pathLst>
                <a:path h="1752146" w="1758541">
                  <a:moveTo>
                    <a:pt x="0" y="0"/>
                  </a:moveTo>
                  <a:lnTo>
                    <a:pt x="1758541" y="0"/>
                  </a:lnTo>
                  <a:lnTo>
                    <a:pt x="1758541" y="1752146"/>
                  </a:lnTo>
                  <a:lnTo>
                    <a:pt x="0" y="1752146"/>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E0A0"/>
        </a:solidFill>
      </p:bgPr>
    </p:bg>
    <p:spTree>
      <p:nvGrpSpPr>
        <p:cNvPr id="1" name=""/>
        <p:cNvGrpSpPr/>
        <p:nvPr/>
      </p:nvGrpSpPr>
      <p:grpSpPr>
        <a:xfrm>
          <a:off x="0" y="0"/>
          <a:ext cx="0" cy="0"/>
          <a:chOff x="0" y="0"/>
          <a:chExt cx="0" cy="0"/>
        </a:xfrm>
      </p:grpSpPr>
      <p:grpSp>
        <p:nvGrpSpPr>
          <p:cNvPr name="Group 2" id="2"/>
          <p:cNvGrpSpPr/>
          <p:nvPr/>
        </p:nvGrpSpPr>
        <p:grpSpPr>
          <a:xfrm rot="0">
            <a:off x="1979189" y="2690303"/>
            <a:ext cx="9135639" cy="7452619"/>
            <a:chOff x="0" y="0"/>
            <a:chExt cx="12180852" cy="9936825"/>
          </a:xfrm>
        </p:grpSpPr>
        <p:sp>
          <p:nvSpPr>
            <p:cNvPr name="TextBox 3" id="3"/>
            <p:cNvSpPr txBox="true"/>
            <p:nvPr/>
          </p:nvSpPr>
          <p:spPr>
            <a:xfrm rot="0">
              <a:off x="0" y="3541183"/>
              <a:ext cx="12076570" cy="4565651"/>
            </a:xfrm>
            <a:prstGeom prst="rect">
              <a:avLst/>
            </a:prstGeom>
          </p:spPr>
          <p:txBody>
            <a:bodyPr anchor="t" rtlCol="false" tIns="0" lIns="0" bIns="0" rIns="0">
              <a:spAutoFit/>
            </a:bodyPr>
            <a:lstStyle/>
            <a:p>
              <a:pPr algn="l" marL="539748" indent="-269874" lvl="1">
                <a:lnSpc>
                  <a:spcPts val="4499"/>
                </a:lnSpc>
                <a:buFont typeface="Arial"/>
                <a:buChar char="•"/>
              </a:pPr>
              <a:r>
                <a:rPr lang="en-US" b="true" sz="2499">
                  <a:solidFill>
                    <a:srgbClr val="144A6F"/>
                  </a:solidFill>
                  <a:latin typeface="Bitter Bold"/>
                  <a:ea typeface="Bitter Bold"/>
                  <a:cs typeface="Bitter Bold"/>
                  <a:sym typeface="Bitter Bold"/>
                </a:rPr>
                <a:t>Garder une attitude ouverte et curieuse</a:t>
              </a:r>
            </a:p>
            <a:p>
              <a:pPr algn="l" marL="539748" indent="-269874" lvl="1">
                <a:lnSpc>
                  <a:spcPts val="4499"/>
                </a:lnSpc>
                <a:buFont typeface="Arial"/>
                <a:buChar char="•"/>
              </a:pPr>
              <a:r>
                <a:rPr lang="en-US" b="true" sz="2499">
                  <a:solidFill>
                    <a:srgbClr val="144A6F"/>
                  </a:solidFill>
                  <a:latin typeface="Bitter Bold"/>
                  <a:ea typeface="Bitter Bold"/>
                  <a:cs typeface="Bitter Bold"/>
                  <a:sym typeface="Bitter Bold"/>
                </a:rPr>
                <a:t>Observer sans juger trop vite</a:t>
              </a:r>
            </a:p>
            <a:p>
              <a:pPr algn="l" marL="539748" indent="-269874" lvl="1">
                <a:lnSpc>
                  <a:spcPts val="4499"/>
                </a:lnSpc>
                <a:buFont typeface="Arial"/>
                <a:buChar char="•"/>
              </a:pPr>
              <a:r>
                <a:rPr lang="en-US" b="true" sz="2499">
                  <a:solidFill>
                    <a:srgbClr val="144A6F"/>
                  </a:solidFill>
                  <a:latin typeface="Bitter Bold"/>
                  <a:ea typeface="Bitter Bold"/>
                  <a:cs typeface="Bitter Bold"/>
                  <a:sym typeface="Bitter Bold"/>
                </a:rPr>
                <a:t>Adapter sa façon de communiquer </a:t>
              </a:r>
            </a:p>
            <a:p>
              <a:pPr algn="l">
                <a:lnSpc>
                  <a:spcPts val="4499"/>
                </a:lnSpc>
              </a:pPr>
              <a:r>
                <a:rPr lang="en-US" sz="2499" b="true">
                  <a:solidFill>
                    <a:srgbClr val="144A6F"/>
                  </a:solidFill>
                  <a:latin typeface="Bitter Bold"/>
                  <a:ea typeface="Bitter Bold"/>
                  <a:cs typeface="Bitter Bold"/>
                  <a:sym typeface="Bitter Bold"/>
                </a:rPr>
                <a:t>      </a:t>
              </a:r>
              <a:r>
                <a:rPr lang="en-US" sz="2499" b="true">
                  <a:solidFill>
                    <a:srgbClr val="144A6F"/>
                  </a:solidFill>
                  <a:latin typeface="Bitter Bold"/>
                  <a:ea typeface="Bitter Bold"/>
                  <a:cs typeface="Bitter Bold"/>
                  <a:sym typeface="Bitter Bold"/>
                </a:rPr>
                <a:t>(langue simple, non-verbal, hiérarchie)</a:t>
              </a:r>
            </a:p>
            <a:p>
              <a:pPr algn="l" marL="539748" indent="-269874" lvl="1">
                <a:lnSpc>
                  <a:spcPts val="4499"/>
                </a:lnSpc>
                <a:buFont typeface="Arial"/>
                <a:buChar char="•"/>
              </a:pPr>
              <a:r>
                <a:rPr lang="en-US" b="true" sz="2499">
                  <a:solidFill>
                    <a:srgbClr val="144A6F"/>
                  </a:solidFill>
                  <a:latin typeface="Bitter Bold"/>
                  <a:ea typeface="Bitter Bold"/>
                  <a:cs typeface="Bitter Bold"/>
                  <a:sym typeface="Bitter Bold"/>
                </a:rPr>
                <a:t>Clarifier et reformuler en cas de doute</a:t>
              </a:r>
            </a:p>
            <a:p>
              <a:pPr algn="l">
                <a:lnSpc>
                  <a:spcPts val="4499"/>
                </a:lnSpc>
              </a:pPr>
            </a:p>
          </p:txBody>
        </p:sp>
        <p:sp>
          <p:nvSpPr>
            <p:cNvPr name="TextBox 4" id="4"/>
            <p:cNvSpPr txBox="true"/>
            <p:nvPr/>
          </p:nvSpPr>
          <p:spPr>
            <a:xfrm rot="0">
              <a:off x="0" y="-152400"/>
              <a:ext cx="12180852" cy="3200400"/>
            </a:xfrm>
            <a:prstGeom prst="rect">
              <a:avLst/>
            </a:prstGeom>
          </p:spPr>
          <p:txBody>
            <a:bodyPr anchor="t" rtlCol="false" tIns="0" lIns="0" bIns="0" rIns="0">
              <a:spAutoFit/>
            </a:bodyPr>
            <a:lstStyle/>
            <a:p>
              <a:pPr algn="l" marL="0" indent="0" lvl="0">
                <a:lnSpc>
                  <a:spcPts val="9000"/>
                </a:lnSpc>
                <a:spcBef>
                  <a:spcPct val="0"/>
                </a:spcBef>
              </a:pPr>
              <a:r>
                <a:rPr lang="en-US" sz="7500">
                  <a:solidFill>
                    <a:srgbClr val="1D5175"/>
                  </a:solidFill>
                  <a:latin typeface="Chunk Five"/>
                  <a:ea typeface="Chunk Five"/>
                  <a:cs typeface="Chunk Five"/>
                  <a:sym typeface="Chunk Five"/>
                </a:rPr>
                <a:t>S’adapter aux autres cultures</a:t>
              </a:r>
            </a:p>
          </p:txBody>
        </p:sp>
        <p:sp>
          <p:nvSpPr>
            <p:cNvPr name="TextBox 5" id="5"/>
            <p:cNvSpPr txBox="true"/>
            <p:nvPr/>
          </p:nvSpPr>
          <p:spPr>
            <a:xfrm rot="0">
              <a:off x="0" y="9399191"/>
              <a:ext cx="12076570" cy="537634"/>
            </a:xfrm>
            <a:prstGeom prst="rect">
              <a:avLst/>
            </a:prstGeom>
          </p:spPr>
          <p:txBody>
            <a:bodyPr anchor="t" rtlCol="false" tIns="0" lIns="0" bIns="0" rIns="0">
              <a:spAutoFit/>
            </a:bodyPr>
            <a:lstStyle/>
            <a:p>
              <a:pPr algn="l">
                <a:lnSpc>
                  <a:spcPts val="3499"/>
                </a:lnSpc>
              </a:pPr>
            </a:p>
          </p:txBody>
        </p:sp>
        <p:sp>
          <p:nvSpPr>
            <p:cNvPr name="TextBox 6" id="6"/>
            <p:cNvSpPr txBox="true"/>
            <p:nvPr/>
          </p:nvSpPr>
          <p:spPr>
            <a:xfrm rot="0">
              <a:off x="0" y="8398934"/>
              <a:ext cx="12076570" cy="537634"/>
            </a:xfrm>
            <a:prstGeom prst="rect">
              <a:avLst/>
            </a:prstGeom>
          </p:spPr>
          <p:txBody>
            <a:bodyPr anchor="t" rtlCol="false" tIns="0" lIns="0" bIns="0" rIns="0">
              <a:spAutoFit/>
            </a:bodyPr>
            <a:lstStyle/>
            <a:p>
              <a:pPr algn="l">
                <a:lnSpc>
                  <a:spcPts val="3499"/>
                </a:lnSpc>
              </a:pPr>
            </a:p>
          </p:txBody>
        </p:sp>
      </p:grpSp>
      <p:sp>
        <p:nvSpPr>
          <p:cNvPr name="AutoShape 7" id="7">
            <a:extLst>
              <a:ext uri="{C183D7F6-B498-43B3-948B-1728B52AA6E4}">
                <adec:decorative xmlns:adec="http://schemas.microsoft.com/office/drawing/2017/decorative" val="1"/>
              </a:ext>
            </a:extLst>
          </p:cNvPr>
          <p:cNvSpPr/>
          <p:nvPr/>
        </p:nvSpPr>
        <p:spPr>
          <a:xfrm rot="0">
            <a:off x="13701658" y="0"/>
            <a:ext cx="6902164" cy="2063535"/>
          </a:xfrm>
          <a:prstGeom prst="rect">
            <a:avLst/>
          </a:prstGeom>
          <a:solidFill>
            <a:srgbClr val="1D5175"/>
          </a:solidFill>
        </p:spPr>
      </p:sp>
      <p:sp>
        <p:nvSpPr>
          <p:cNvPr name="Freeform 8" id="8" descr="textured cloud illustration"/>
          <p:cNvSpPr/>
          <p:nvPr/>
        </p:nvSpPr>
        <p:spPr>
          <a:xfrm flipH="false" flipV="false" rot="0">
            <a:off x="16065810" y="466641"/>
            <a:ext cx="1252281" cy="453098"/>
          </a:xfrm>
          <a:custGeom>
            <a:avLst/>
            <a:gdLst/>
            <a:ahLst/>
            <a:cxnLst/>
            <a:rect r="r" b="b" t="t" l="l"/>
            <a:pathLst>
              <a:path h="453098" w="1252281">
                <a:moveTo>
                  <a:pt x="0" y="0"/>
                </a:moveTo>
                <a:lnTo>
                  <a:pt x="1252281" y="0"/>
                </a:lnTo>
                <a:lnTo>
                  <a:pt x="1252281" y="453098"/>
                </a:lnTo>
                <a:lnTo>
                  <a:pt x="0" y="4530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a:extLst>
              <a:ext uri="{C183D7F6-B498-43B3-948B-1728B52AA6E4}">
                <adec:decorative xmlns:adec="http://schemas.microsoft.com/office/drawing/2017/decorative" val="1"/>
              </a:ext>
            </a:extLst>
          </p:cNvPr>
          <p:cNvSpPr/>
          <p:nvPr/>
        </p:nvSpPr>
        <p:spPr>
          <a:xfrm flipH="false" flipV="false" rot="-10800000">
            <a:off x="12679202" y="0"/>
            <a:ext cx="1031767" cy="2063535"/>
          </a:xfrm>
          <a:custGeom>
            <a:avLst/>
            <a:gdLst/>
            <a:ahLst/>
            <a:cxnLst/>
            <a:rect r="r" b="b" t="t" l="l"/>
            <a:pathLst>
              <a:path h="2063535" w="1031767">
                <a:moveTo>
                  <a:pt x="0" y="0"/>
                </a:moveTo>
                <a:lnTo>
                  <a:pt x="1031767" y="0"/>
                </a:lnTo>
                <a:lnTo>
                  <a:pt x="1031767" y="2063535"/>
                </a:lnTo>
                <a:lnTo>
                  <a:pt x="0" y="20635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0" id="10">
            <a:extLst>
              <a:ext uri="{C183D7F6-B498-43B3-948B-1728B52AA6E4}">
                <adec:decorative xmlns:adec="http://schemas.microsoft.com/office/drawing/2017/decorative" val="1"/>
              </a:ext>
            </a:extLst>
          </p:cNvPr>
          <p:cNvSpPr/>
          <p:nvPr/>
        </p:nvSpPr>
        <p:spPr>
          <a:xfrm rot="0">
            <a:off x="12571341" y="2063535"/>
            <a:ext cx="8140341" cy="2063535"/>
          </a:xfrm>
          <a:prstGeom prst="rect">
            <a:avLst/>
          </a:prstGeom>
          <a:solidFill>
            <a:srgbClr val="829B62"/>
          </a:solidFill>
        </p:spPr>
      </p:sp>
      <p:sp>
        <p:nvSpPr>
          <p:cNvPr name="Freeform 11" id="11">
            <a:extLst>
              <a:ext uri="{C183D7F6-B498-43B3-948B-1728B52AA6E4}">
                <adec:decorative xmlns:adec="http://schemas.microsoft.com/office/drawing/2017/decorative" val="1"/>
              </a:ext>
            </a:extLst>
          </p:cNvPr>
          <p:cNvSpPr/>
          <p:nvPr/>
        </p:nvSpPr>
        <p:spPr>
          <a:xfrm flipH="false" flipV="false" rot="-10800000">
            <a:off x="11548885" y="2063535"/>
            <a:ext cx="1031767" cy="2063535"/>
          </a:xfrm>
          <a:custGeom>
            <a:avLst/>
            <a:gdLst/>
            <a:ahLst/>
            <a:cxnLst/>
            <a:rect r="r" b="b" t="t" l="l"/>
            <a:pathLst>
              <a:path h="2063535" w="1031767">
                <a:moveTo>
                  <a:pt x="0" y="0"/>
                </a:moveTo>
                <a:lnTo>
                  <a:pt x="1031767" y="0"/>
                </a:lnTo>
                <a:lnTo>
                  <a:pt x="1031767" y="2063534"/>
                </a:lnTo>
                <a:lnTo>
                  <a:pt x="0" y="206353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12" id="12">
            <a:extLst>
              <a:ext uri="{C183D7F6-B498-43B3-948B-1728B52AA6E4}">
                <adec:decorative xmlns:adec="http://schemas.microsoft.com/office/drawing/2017/decorative" val="1"/>
              </a:ext>
            </a:extLst>
          </p:cNvPr>
          <p:cNvSpPr/>
          <p:nvPr/>
        </p:nvSpPr>
        <p:spPr>
          <a:xfrm rot="0">
            <a:off x="13851195" y="6159931"/>
            <a:ext cx="6902164" cy="2063535"/>
          </a:xfrm>
          <a:prstGeom prst="rect">
            <a:avLst/>
          </a:prstGeom>
          <a:solidFill>
            <a:srgbClr val="F9B61A"/>
          </a:solidFill>
        </p:spPr>
      </p:sp>
      <p:sp>
        <p:nvSpPr>
          <p:cNvPr name="Freeform 13" id="13">
            <a:extLst>
              <a:ext uri="{C183D7F6-B498-43B3-948B-1728B52AA6E4}">
                <adec:decorative xmlns:adec="http://schemas.microsoft.com/office/drawing/2017/decorative" val="1"/>
              </a:ext>
            </a:extLst>
          </p:cNvPr>
          <p:cNvSpPr/>
          <p:nvPr/>
        </p:nvSpPr>
        <p:spPr>
          <a:xfrm flipH="false" flipV="false" rot="-10800000">
            <a:off x="12828739" y="6159931"/>
            <a:ext cx="1031767" cy="2063535"/>
          </a:xfrm>
          <a:custGeom>
            <a:avLst/>
            <a:gdLst/>
            <a:ahLst/>
            <a:cxnLst/>
            <a:rect r="r" b="b" t="t" l="l"/>
            <a:pathLst>
              <a:path h="2063535" w="1031767">
                <a:moveTo>
                  <a:pt x="0" y="0"/>
                </a:moveTo>
                <a:lnTo>
                  <a:pt x="1031767" y="0"/>
                </a:lnTo>
                <a:lnTo>
                  <a:pt x="1031767" y="2063534"/>
                </a:lnTo>
                <a:lnTo>
                  <a:pt x="0" y="206353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AutoShape 14" id="14">
            <a:extLst>
              <a:ext uri="{C183D7F6-B498-43B3-948B-1728B52AA6E4}">
                <adec:decorative xmlns:adec="http://schemas.microsoft.com/office/drawing/2017/decorative" val="1"/>
              </a:ext>
            </a:extLst>
          </p:cNvPr>
          <p:cNvSpPr/>
          <p:nvPr/>
        </p:nvSpPr>
        <p:spPr>
          <a:xfrm rot="0">
            <a:off x="14755686" y="4127069"/>
            <a:ext cx="8609751" cy="2063535"/>
          </a:xfrm>
          <a:prstGeom prst="rect">
            <a:avLst/>
          </a:prstGeom>
          <a:solidFill>
            <a:srgbClr val="F9B61A"/>
          </a:solidFill>
        </p:spPr>
      </p:sp>
      <p:sp>
        <p:nvSpPr>
          <p:cNvPr name="Freeform 15" id="15">
            <a:extLst>
              <a:ext uri="{C183D7F6-B498-43B3-948B-1728B52AA6E4}">
                <adec:decorative xmlns:adec="http://schemas.microsoft.com/office/drawing/2017/decorative" val="1"/>
              </a:ext>
            </a:extLst>
          </p:cNvPr>
          <p:cNvSpPr/>
          <p:nvPr/>
        </p:nvSpPr>
        <p:spPr>
          <a:xfrm flipH="false" flipV="false" rot="-10800000">
            <a:off x="13751853" y="4127069"/>
            <a:ext cx="1031767" cy="2063535"/>
          </a:xfrm>
          <a:custGeom>
            <a:avLst/>
            <a:gdLst/>
            <a:ahLst/>
            <a:cxnLst/>
            <a:rect r="r" b="b" t="t" l="l"/>
            <a:pathLst>
              <a:path h="2063535" w="1031767">
                <a:moveTo>
                  <a:pt x="0" y="0"/>
                </a:moveTo>
                <a:lnTo>
                  <a:pt x="1031767" y="0"/>
                </a:lnTo>
                <a:lnTo>
                  <a:pt x="1031767" y="2063535"/>
                </a:lnTo>
                <a:lnTo>
                  <a:pt x="0" y="206353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descr="textured circle illustration"/>
          <p:cNvSpPr/>
          <p:nvPr/>
        </p:nvSpPr>
        <p:spPr>
          <a:xfrm flipH="false" flipV="false" rot="0">
            <a:off x="13739689" y="333551"/>
            <a:ext cx="1342972" cy="1345418"/>
          </a:xfrm>
          <a:custGeom>
            <a:avLst/>
            <a:gdLst/>
            <a:ahLst/>
            <a:cxnLst/>
            <a:rect r="r" b="b" t="t" l="l"/>
            <a:pathLst>
              <a:path h="1345418" w="1342972">
                <a:moveTo>
                  <a:pt x="0" y="0"/>
                </a:moveTo>
                <a:lnTo>
                  <a:pt x="1342972" y="0"/>
                </a:lnTo>
                <a:lnTo>
                  <a:pt x="1342972" y="1345418"/>
                </a:lnTo>
                <a:lnTo>
                  <a:pt x="0" y="134541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7" id="17" descr="textured volcano illustration"/>
          <p:cNvSpPr/>
          <p:nvPr/>
        </p:nvSpPr>
        <p:spPr>
          <a:xfrm flipH="false" flipV="false" rot="0">
            <a:off x="12571341" y="1252108"/>
            <a:ext cx="3112973" cy="1492317"/>
          </a:xfrm>
          <a:custGeom>
            <a:avLst/>
            <a:gdLst/>
            <a:ahLst/>
            <a:cxnLst/>
            <a:rect r="r" b="b" t="t" l="l"/>
            <a:pathLst>
              <a:path h="1492317" w="3112973">
                <a:moveTo>
                  <a:pt x="0" y="0"/>
                </a:moveTo>
                <a:lnTo>
                  <a:pt x="3112973" y="0"/>
                </a:lnTo>
                <a:lnTo>
                  <a:pt x="3112973" y="1492317"/>
                </a:lnTo>
                <a:lnTo>
                  <a:pt x="0" y="149231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8" id="18" descr="textured hills illustration"/>
          <p:cNvSpPr/>
          <p:nvPr/>
        </p:nvSpPr>
        <p:spPr>
          <a:xfrm flipH="false" flipV="false" rot="0">
            <a:off x="15788723" y="1715114"/>
            <a:ext cx="2881283" cy="867146"/>
          </a:xfrm>
          <a:custGeom>
            <a:avLst/>
            <a:gdLst/>
            <a:ahLst/>
            <a:cxnLst/>
            <a:rect r="r" b="b" t="t" l="l"/>
            <a:pathLst>
              <a:path h="867146" w="2881283">
                <a:moveTo>
                  <a:pt x="0" y="0"/>
                </a:moveTo>
                <a:lnTo>
                  <a:pt x="2881283" y="0"/>
                </a:lnTo>
                <a:lnTo>
                  <a:pt x="2881283" y="867146"/>
                </a:lnTo>
                <a:lnTo>
                  <a:pt x="0" y="867146"/>
                </a:lnTo>
                <a:lnTo>
                  <a:pt x="0" y="0"/>
                </a:lnTo>
                <a:close/>
              </a:path>
            </a:pathLst>
          </a:custGeom>
          <a:blipFill>
            <a:blip r:embed="rId15">
              <a:extLst>
                <a:ext uri="{96DAC541-7B7A-43D3-8B79-37D633B846F1}">
                  <asvg:svgBlip xmlns:asvg="http://schemas.microsoft.com/office/drawing/2016/SVG/main" r:embed="rId16"/>
                </a:ext>
              </a:extLst>
            </a:blip>
            <a:stretch>
              <a:fillRect l="0" t="0" r="-1075" b="-24540"/>
            </a:stretch>
          </a:blipFill>
        </p:spPr>
      </p:sp>
      <p:sp>
        <p:nvSpPr>
          <p:cNvPr name="Freeform 19" id="19" descr="textured volcano illustration"/>
          <p:cNvSpPr/>
          <p:nvPr/>
        </p:nvSpPr>
        <p:spPr>
          <a:xfrm flipH="false" flipV="false" rot="0">
            <a:off x="14127828" y="1818590"/>
            <a:ext cx="2663221" cy="1276712"/>
          </a:xfrm>
          <a:custGeom>
            <a:avLst/>
            <a:gdLst/>
            <a:ahLst/>
            <a:cxnLst/>
            <a:rect r="r" b="b" t="t" l="l"/>
            <a:pathLst>
              <a:path h="1276712" w="2663221">
                <a:moveTo>
                  <a:pt x="0" y="0"/>
                </a:moveTo>
                <a:lnTo>
                  <a:pt x="2663221" y="0"/>
                </a:lnTo>
                <a:lnTo>
                  <a:pt x="2663221" y="1276712"/>
                </a:lnTo>
                <a:lnTo>
                  <a:pt x="0" y="127671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0" id="20" descr="textured river illustration"/>
          <p:cNvSpPr/>
          <p:nvPr/>
        </p:nvSpPr>
        <p:spPr>
          <a:xfrm flipH="false" flipV="false" rot="0">
            <a:off x="15236548" y="2968172"/>
            <a:ext cx="3498639" cy="3079788"/>
          </a:xfrm>
          <a:custGeom>
            <a:avLst/>
            <a:gdLst/>
            <a:ahLst/>
            <a:cxnLst/>
            <a:rect r="r" b="b" t="t" l="l"/>
            <a:pathLst>
              <a:path h="3079788" w="3498639">
                <a:moveTo>
                  <a:pt x="0" y="0"/>
                </a:moveTo>
                <a:lnTo>
                  <a:pt x="3498638" y="0"/>
                </a:lnTo>
                <a:lnTo>
                  <a:pt x="3498638" y="3079788"/>
                </a:lnTo>
                <a:lnTo>
                  <a:pt x="0" y="307978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1" id="21" descr="textured volcano illustration"/>
          <p:cNvSpPr/>
          <p:nvPr/>
        </p:nvSpPr>
        <p:spPr>
          <a:xfrm flipH="false" flipV="false" rot="0">
            <a:off x="14654888" y="4508066"/>
            <a:ext cx="3493511" cy="1674742"/>
          </a:xfrm>
          <a:custGeom>
            <a:avLst/>
            <a:gdLst/>
            <a:ahLst/>
            <a:cxnLst/>
            <a:rect r="r" b="b" t="t" l="l"/>
            <a:pathLst>
              <a:path h="1674742" w="3493511">
                <a:moveTo>
                  <a:pt x="0" y="0"/>
                </a:moveTo>
                <a:lnTo>
                  <a:pt x="3493511" y="0"/>
                </a:lnTo>
                <a:lnTo>
                  <a:pt x="3493511" y="1674742"/>
                </a:lnTo>
                <a:lnTo>
                  <a:pt x="0" y="1674742"/>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2" id="22" descr="textured coconut tree illustration"/>
          <p:cNvSpPr/>
          <p:nvPr/>
        </p:nvSpPr>
        <p:spPr>
          <a:xfrm flipH="true" flipV="false" rot="0">
            <a:off x="14267737" y="4883825"/>
            <a:ext cx="843466" cy="1306778"/>
          </a:xfrm>
          <a:custGeom>
            <a:avLst/>
            <a:gdLst/>
            <a:ahLst/>
            <a:cxnLst/>
            <a:rect r="r" b="b" t="t" l="l"/>
            <a:pathLst>
              <a:path h="1306778" w="843466">
                <a:moveTo>
                  <a:pt x="843466" y="0"/>
                </a:moveTo>
                <a:lnTo>
                  <a:pt x="0" y="0"/>
                </a:lnTo>
                <a:lnTo>
                  <a:pt x="0" y="1306779"/>
                </a:lnTo>
                <a:lnTo>
                  <a:pt x="843466" y="1306779"/>
                </a:lnTo>
                <a:lnTo>
                  <a:pt x="843466"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23" id="23" descr="textured mountain illustration"/>
          <p:cNvSpPr/>
          <p:nvPr/>
        </p:nvSpPr>
        <p:spPr>
          <a:xfrm flipH="false" flipV="false" rot="0">
            <a:off x="13591444" y="5680803"/>
            <a:ext cx="2126889" cy="1019602"/>
          </a:xfrm>
          <a:custGeom>
            <a:avLst/>
            <a:gdLst/>
            <a:ahLst/>
            <a:cxnLst/>
            <a:rect r="r" b="b" t="t" l="l"/>
            <a:pathLst>
              <a:path h="1019602" w="2126889">
                <a:moveTo>
                  <a:pt x="0" y="0"/>
                </a:moveTo>
                <a:lnTo>
                  <a:pt x="2126889" y="0"/>
                </a:lnTo>
                <a:lnTo>
                  <a:pt x="2126889" y="1019602"/>
                </a:lnTo>
                <a:lnTo>
                  <a:pt x="0" y="1019602"/>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4" id="24" descr="textured coconut tree illustration"/>
          <p:cNvSpPr/>
          <p:nvPr/>
        </p:nvSpPr>
        <p:spPr>
          <a:xfrm flipH="false" flipV="false" rot="0">
            <a:off x="14894490" y="4410582"/>
            <a:ext cx="1012761" cy="1569067"/>
          </a:xfrm>
          <a:custGeom>
            <a:avLst/>
            <a:gdLst/>
            <a:ahLst/>
            <a:cxnLst/>
            <a:rect r="r" b="b" t="t" l="l"/>
            <a:pathLst>
              <a:path h="1569067" w="1012761">
                <a:moveTo>
                  <a:pt x="0" y="0"/>
                </a:moveTo>
                <a:lnTo>
                  <a:pt x="1012761" y="0"/>
                </a:lnTo>
                <a:lnTo>
                  <a:pt x="1012761" y="1569066"/>
                </a:lnTo>
                <a:lnTo>
                  <a:pt x="0" y="1569066"/>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25" id="25" descr="textured land form illustration"/>
          <p:cNvSpPr/>
          <p:nvPr/>
        </p:nvSpPr>
        <p:spPr>
          <a:xfrm flipH="false" flipV="false" rot="0">
            <a:off x="14794400" y="5335538"/>
            <a:ext cx="5015753" cy="1219658"/>
          </a:xfrm>
          <a:custGeom>
            <a:avLst/>
            <a:gdLst/>
            <a:ahLst/>
            <a:cxnLst/>
            <a:rect r="r" b="b" t="t" l="l"/>
            <a:pathLst>
              <a:path h="1219658" w="5015753">
                <a:moveTo>
                  <a:pt x="0" y="0"/>
                </a:moveTo>
                <a:lnTo>
                  <a:pt x="5015753" y="0"/>
                </a:lnTo>
                <a:lnTo>
                  <a:pt x="5015753" y="1219658"/>
                </a:lnTo>
                <a:lnTo>
                  <a:pt x="0" y="1219658"/>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26" id="26" descr="textured land form illustration"/>
          <p:cNvSpPr/>
          <p:nvPr/>
        </p:nvSpPr>
        <p:spPr>
          <a:xfrm flipH="false" flipV="false" rot="0">
            <a:off x="11274230" y="2226534"/>
            <a:ext cx="4759593" cy="1157369"/>
          </a:xfrm>
          <a:custGeom>
            <a:avLst/>
            <a:gdLst/>
            <a:ahLst/>
            <a:cxnLst/>
            <a:rect r="r" b="b" t="t" l="l"/>
            <a:pathLst>
              <a:path h="1157369" w="4759593">
                <a:moveTo>
                  <a:pt x="0" y="0"/>
                </a:moveTo>
                <a:lnTo>
                  <a:pt x="4759594" y="0"/>
                </a:lnTo>
                <a:lnTo>
                  <a:pt x="4759594" y="1157368"/>
                </a:lnTo>
                <a:lnTo>
                  <a:pt x="0" y="1157368"/>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27" id="27" descr="textured sparkle illustration"/>
          <p:cNvSpPr/>
          <p:nvPr/>
        </p:nvSpPr>
        <p:spPr>
          <a:xfrm flipH="false" flipV="false" rot="0">
            <a:off x="13376015" y="659732"/>
            <a:ext cx="556023" cy="744070"/>
          </a:xfrm>
          <a:custGeom>
            <a:avLst/>
            <a:gdLst/>
            <a:ahLst/>
            <a:cxnLst/>
            <a:rect r="r" b="b" t="t" l="l"/>
            <a:pathLst>
              <a:path h="744070" w="556023">
                <a:moveTo>
                  <a:pt x="0" y="0"/>
                </a:moveTo>
                <a:lnTo>
                  <a:pt x="556024" y="0"/>
                </a:lnTo>
                <a:lnTo>
                  <a:pt x="556024" y="744070"/>
                </a:lnTo>
                <a:lnTo>
                  <a:pt x="0" y="744070"/>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28" id="28" descr="textured sparkle illustration"/>
          <p:cNvSpPr/>
          <p:nvPr/>
        </p:nvSpPr>
        <p:spPr>
          <a:xfrm flipH="true" flipV="false" rot="0">
            <a:off x="15576981" y="332298"/>
            <a:ext cx="745966" cy="998251"/>
          </a:xfrm>
          <a:custGeom>
            <a:avLst/>
            <a:gdLst/>
            <a:ahLst/>
            <a:cxnLst/>
            <a:rect r="r" b="b" t="t" l="l"/>
            <a:pathLst>
              <a:path h="998251" w="745966">
                <a:moveTo>
                  <a:pt x="745966" y="0"/>
                </a:moveTo>
                <a:lnTo>
                  <a:pt x="0" y="0"/>
                </a:lnTo>
                <a:lnTo>
                  <a:pt x="0" y="998251"/>
                </a:lnTo>
                <a:lnTo>
                  <a:pt x="745966" y="998251"/>
                </a:lnTo>
                <a:lnTo>
                  <a:pt x="745966"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29" id="29" descr="textured sparkle illustration"/>
          <p:cNvSpPr/>
          <p:nvPr/>
        </p:nvSpPr>
        <p:spPr>
          <a:xfrm flipH="false" flipV="false" rot="0">
            <a:off x="14894490" y="1203458"/>
            <a:ext cx="253144" cy="338758"/>
          </a:xfrm>
          <a:custGeom>
            <a:avLst/>
            <a:gdLst/>
            <a:ahLst/>
            <a:cxnLst/>
            <a:rect r="r" b="b" t="t" l="l"/>
            <a:pathLst>
              <a:path h="338758" w="253144">
                <a:moveTo>
                  <a:pt x="0" y="0"/>
                </a:moveTo>
                <a:lnTo>
                  <a:pt x="253145" y="0"/>
                </a:lnTo>
                <a:lnTo>
                  <a:pt x="253145" y="338758"/>
                </a:lnTo>
                <a:lnTo>
                  <a:pt x="0" y="33875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30" id="30" descr="textured fish illustration"/>
          <p:cNvSpPr/>
          <p:nvPr/>
        </p:nvSpPr>
        <p:spPr>
          <a:xfrm flipH="false" flipV="false" rot="0">
            <a:off x="17103448" y="3917711"/>
            <a:ext cx="739718" cy="322786"/>
          </a:xfrm>
          <a:custGeom>
            <a:avLst/>
            <a:gdLst/>
            <a:ahLst/>
            <a:cxnLst/>
            <a:rect r="r" b="b" t="t" l="l"/>
            <a:pathLst>
              <a:path h="322786" w="739718">
                <a:moveTo>
                  <a:pt x="0" y="0"/>
                </a:moveTo>
                <a:lnTo>
                  <a:pt x="739717" y="0"/>
                </a:lnTo>
                <a:lnTo>
                  <a:pt x="739717" y="322786"/>
                </a:lnTo>
                <a:lnTo>
                  <a:pt x="0" y="322786"/>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Freeform 31" id="31" descr="textured fish illustration"/>
          <p:cNvSpPr/>
          <p:nvPr/>
        </p:nvSpPr>
        <p:spPr>
          <a:xfrm flipH="false" flipV="false" rot="0">
            <a:off x="16691950" y="3520382"/>
            <a:ext cx="739718" cy="322786"/>
          </a:xfrm>
          <a:custGeom>
            <a:avLst/>
            <a:gdLst/>
            <a:ahLst/>
            <a:cxnLst/>
            <a:rect r="r" b="b" t="t" l="l"/>
            <a:pathLst>
              <a:path h="322786" w="739718">
                <a:moveTo>
                  <a:pt x="0" y="0"/>
                </a:moveTo>
                <a:lnTo>
                  <a:pt x="739718" y="0"/>
                </a:lnTo>
                <a:lnTo>
                  <a:pt x="739718" y="322786"/>
                </a:lnTo>
                <a:lnTo>
                  <a:pt x="0" y="322786"/>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Freeform 32" id="32" descr="textured nipa hut illustration"/>
          <p:cNvSpPr/>
          <p:nvPr/>
        </p:nvSpPr>
        <p:spPr>
          <a:xfrm flipH="false" flipV="false" rot="0">
            <a:off x="15290642" y="2754236"/>
            <a:ext cx="721794" cy="927539"/>
          </a:xfrm>
          <a:custGeom>
            <a:avLst/>
            <a:gdLst/>
            <a:ahLst/>
            <a:cxnLst/>
            <a:rect r="r" b="b" t="t" l="l"/>
            <a:pathLst>
              <a:path h="927539" w="721794">
                <a:moveTo>
                  <a:pt x="0" y="0"/>
                </a:moveTo>
                <a:lnTo>
                  <a:pt x="721794" y="0"/>
                </a:lnTo>
                <a:lnTo>
                  <a:pt x="721794" y="927539"/>
                </a:lnTo>
                <a:lnTo>
                  <a:pt x="0" y="927539"/>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33" id="33" descr="textured nipa hut illustration"/>
          <p:cNvSpPr/>
          <p:nvPr/>
        </p:nvSpPr>
        <p:spPr>
          <a:xfrm flipH="false" flipV="false" rot="0">
            <a:off x="16381654" y="2226534"/>
            <a:ext cx="721794" cy="927539"/>
          </a:xfrm>
          <a:custGeom>
            <a:avLst/>
            <a:gdLst/>
            <a:ahLst/>
            <a:cxnLst/>
            <a:rect r="r" b="b" t="t" l="l"/>
            <a:pathLst>
              <a:path h="927539" w="721794">
                <a:moveTo>
                  <a:pt x="0" y="0"/>
                </a:moveTo>
                <a:lnTo>
                  <a:pt x="721794" y="0"/>
                </a:lnTo>
                <a:lnTo>
                  <a:pt x="721794" y="927538"/>
                </a:lnTo>
                <a:lnTo>
                  <a:pt x="0" y="927538"/>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34" id="34" descr="textured volcano illustration"/>
          <p:cNvSpPr/>
          <p:nvPr/>
        </p:nvSpPr>
        <p:spPr>
          <a:xfrm flipH="false" flipV="false" rot="0">
            <a:off x="13117858" y="2805218"/>
            <a:ext cx="2118690" cy="1015671"/>
          </a:xfrm>
          <a:custGeom>
            <a:avLst/>
            <a:gdLst/>
            <a:ahLst/>
            <a:cxnLst/>
            <a:rect r="r" b="b" t="t" l="l"/>
            <a:pathLst>
              <a:path h="1015671" w="2118690">
                <a:moveTo>
                  <a:pt x="0" y="0"/>
                </a:moveTo>
                <a:lnTo>
                  <a:pt x="2118690" y="0"/>
                </a:lnTo>
                <a:lnTo>
                  <a:pt x="2118690" y="1015671"/>
                </a:lnTo>
                <a:lnTo>
                  <a:pt x="0" y="101567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AutoShape 35" id="35">
            <a:extLst>
              <a:ext uri="{C183D7F6-B498-43B3-948B-1728B52AA6E4}">
                <adec:decorative xmlns:adec="http://schemas.microsoft.com/office/drawing/2017/decorative" val="1"/>
              </a:ext>
            </a:extLst>
          </p:cNvPr>
          <p:cNvSpPr/>
          <p:nvPr/>
        </p:nvSpPr>
        <p:spPr>
          <a:xfrm rot="0">
            <a:off x="12350788" y="8223465"/>
            <a:ext cx="6902164" cy="2063535"/>
          </a:xfrm>
          <a:prstGeom prst="rect">
            <a:avLst/>
          </a:prstGeom>
          <a:solidFill>
            <a:srgbClr val="829B62"/>
          </a:solidFill>
        </p:spPr>
      </p:sp>
      <p:sp>
        <p:nvSpPr>
          <p:cNvPr name="Freeform 36" id="36">
            <a:extLst>
              <a:ext uri="{C183D7F6-B498-43B3-948B-1728B52AA6E4}">
                <adec:decorative xmlns:adec="http://schemas.microsoft.com/office/drawing/2017/decorative" val="1"/>
              </a:ext>
            </a:extLst>
          </p:cNvPr>
          <p:cNvSpPr/>
          <p:nvPr/>
        </p:nvSpPr>
        <p:spPr>
          <a:xfrm flipH="false" flipV="false" rot="-10800000">
            <a:off x="11328333" y="8223465"/>
            <a:ext cx="1031767" cy="2063535"/>
          </a:xfrm>
          <a:custGeom>
            <a:avLst/>
            <a:gdLst/>
            <a:ahLst/>
            <a:cxnLst/>
            <a:rect r="r" b="b" t="t" l="l"/>
            <a:pathLst>
              <a:path h="2063535" w="1031767">
                <a:moveTo>
                  <a:pt x="0" y="0"/>
                </a:moveTo>
                <a:lnTo>
                  <a:pt x="1031767" y="0"/>
                </a:lnTo>
                <a:lnTo>
                  <a:pt x="1031767" y="2063535"/>
                </a:lnTo>
                <a:lnTo>
                  <a:pt x="0" y="20635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7" id="37" descr="textured mountain illustration"/>
          <p:cNvSpPr/>
          <p:nvPr/>
        </p:nvSpPr>
        <p:spPr>
          <a:xfrm flipH="false" flipV="false" rot="0">
            <a:off x="16749313" y="5945367"/>
            <a:ext cx="2391329" cy="1146370"/>
          </a:xfrm>
          <a:custGeom>
            <a:avLst/>
            <a:gdLst/>
            <a:ahLst/>
            <a:cxnLst/>
            <a:rect r="r" b="b" t="t" l="l"/>
            <a:pathLst>
              <a:path h="1146370" w="2391329">
                <a:moveTo>
                  <a:pt x="0" y="0"/>
                </a:moveTo>
                <a:lnTo>
                  <a:pt x="2391329" y="0"/>
                </a:lnTo>
                <a:lnTo>
                  <a:pt x="2391329" y="1146371"/>
                </a:lnTo>
                <a:lnTo>
                  <a:pt x="0" y="1146371"/>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38" id="38" descr="textured coconut tree illustration"/>
          <p:cNvSpPr/>
          <p:nvPr/>
        </p:nvSpPr>
        <p:spPr>
          <a:xfrm flipH="false" flipV="false" rot="0">
            <a:off x="16185569" y="5812933"/>
            <a:ext cx="917878" cy="1422065"/>
          </a:xfrm>
          <a:custGeom>
            <a:avLst/>
            <a:gdLst/>
            <a:ahLst/>
            <a:cxnLst/>
            <a:rect r="r" b="b" t="t" l="l"/>
            <a:pathLst>
              <a:path h="1422065" w="917878">
                <a:moveTo>
                  <a:pt x="0" y="0"/>
                </a:moveTo>
                <a:lnTo>
                  <a:pt x="917879" y="0"/>
                </a:lnTo>
                <a:lnTo>
                  <a:pt x="917879" y="1422065"/>
                </a:lnTo>
                <a:lnTo>
                  <a:pt x="0" y="1422065"/>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39" id="39" descr="textured coconut tree illustration"/>
          <p:cNvSpPr/>
          <p:nvPr/>
        </p:nvSpPr>
        <p:spPr>
          <a:xfrm flipH="true" flipV="false" rot="0">
            <a:off x="17571694" y="6688433"/>
            <a:ext cx="746568" cy="1156654"/>
          </a:xfrm>
          <a:custGeom>
            <a:avLst/>
            <a:gdLst/>
            <a:ahLst/>
            <a:cxnLst/>
            <a:rect r="r" b="b" t="t" l="l"/>
            <a:pathLst>
              <a:path h="1156654" w="746568">
                <a:moveTo>
                  <a:pt x="746568" y="0"/>
                </a:moveTo>
                <a:lnTo>
                  <a:pt x="0" y="0"/>
                </a:lnTo>
                <a:lnTo>
                  <a:pt x="0" y="1156654"/>
                </a:lnTo>
                <a:lnTo>
                  <a:pt x="746568" y="1156654"/>
                </a:lnTo>
                <a:lnTo>
                  <a:pt x="746568"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40" id="40">
            <a:extLst>
              <a:ext uri="{C183D7F6-B498-43B3-948B-1728B52AA6E4}">
                <adec:decorative xmlns:adec="http://schemas.microsoft.com/office/drawing/2017/decorative" val="1"/>
              </a:ext>
            </a:extLst>
          </p:cNvPr>
          <p:cNvSpPr/>
          <p:nvPr/>
        </p:nvSpPr>
        <p:spPr>
          <a:xfrm flipH="false" flipV="false" rot="0">
            <a:off x="14582096" y="6555196"/>
            <a:ext cx="3112973" cy="1492317"/>
          </a:xfrm>
          <a:custGeom>
            <a:avLst/>
            <a:gdLst/>
            <a:ahLst/>
            <a:cxnLst/>
            <a:rect r="r" b="b" t="t" l="l"/>
            <a:pathLst>
              <a:path h="1492317" w="3112973">
                <a:moveTo>
                  <a:pt x="0" y="0"/>
                </a:moveTo>
                <a:lnTo>
                  <a:pt x="3112974" y="0"/>
                </a:lnTo>
                <a:lnTo>
                  <a:pt x="3112974" y="1492317"/>
                </a:lnTo>
                <a:lnTo>
                  <a:pt x="0" y="149231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41" id="41" descr="textured mountain illustration"/>
          <p:cNvSpPr/>
          <p:nvPr/>
        </p:nvSpPr>
        <p:spPr>
          <a:xfrm flipH="false" flipV="false" rot="0">
            <a:off x="16138583" y="7121678"/>
            <a:ext cx="2663221" cy="1276712"/>
          </a:xfrm>
          <a:custGeom>
            <a:avLst/>
            <a:gdLst/>
            <a:ahLst/>
            <a:cxnLst/>
            <a:rect r="r" b="b" t="t" l="l"/>
            <a:pathLst>
              <a:path h="1276712" w="2663221">
                <a:moveTo>
                  <a:pt x="0" y="0"/>
                </a:moveTo>
                <a:lnTo>
                  <a:pt x="2663221" y="0"/>
                </a:lnTo>
                <a:lnTo>
                  <a:pt x="2663221" y="1276712"/>
                </a:lnTo>
                <a:lnTo>
                  <a:pt x="0" y="127671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42" id="42" descr="textured hills illustration"/>
          <p:cNvSpPr/>
          <p:nvPr/>
        </p:nvSpPr>
        <p:spPr>
          <a:xfrm flipH="false" flipV="false" rot="0">
            <a:off x="13315044" y="7377947"/>
            <a:ext cx="3326467" cy="1001128"/>
          </a:xfrm>
          <a:custGeom>
            <a:avLst/>
            <a:gdLst/>
            <a:ahLst/>
            <a:cxnLst/>
            <a:rect r="r" b="b" t="t" l="l"/>
            <a:pathLst>
              <a:path h="1001128" w="3326467">
                <a:moveTo>
                  <a:pt x="0" y="0"/>
                </a:moveTo>
                <a:lnTo>
                  <a:pt x="3326468" y="0"/>
                </a:lnTo>
                <a:lnTo>
                  <a:pt x="3326468" y="1001129"/>
                </a:lnTo>
                <a:lnTo>
                  <a:pt x="0" y="1001129"/>
                </a:lnTo>
                <a:lnTo>
                  <a:pt x="0" y="0"/>
                </a:lnTo>
                <a:close/>
              </a:path>
            </a:pathLst>
          </a:custGeom>
          <a:blipFill>
            <a:blip r:embed="rId15">
              <a:extLst>
                <a:ext uri="{96DAC541-7B7A-43D3-8B79-37D633B846F1}">
                  <asvg:svgBlip xmlns:asvg="http://schemas.microsoft.com/office/drawing/2016/SVG/main" r:embed="rId16"/>
                </a:ext>
              </a:extLst>
            </a:blip>
            <a:stretch>
              <a:fillRect l="0" t="0" r="-1075" b="-24540"/>
            </a:stretch>
          </a:blipFill>
        </p:spPr>
      </p:sp>
      <p:sp>
        <p:nvSpPr>
          <p:cNvPr name="Freeform 43" id="43" descr="textured landform illustration"/>
          <p:cNvSpPr/>
          <p:nvPr/>
        </p:nvSpPr>
        <p:spPr>
          <a:xfrm flipH="false" flipV="false" rot="0">
            <a:off x="14755686" y="7800391"/>
            <a:ext cx="4759593" cy="1157369"/>
          </a:xfrm>
          <a:custGeom>
            <a:avLst/>
            <a:gdLst/>
            <a:ahLst/>
            <a:cxnLst/>
            <a:rect r="r" b="b" t="t" l="l"/>
            <a:pathLst>
              <a:path h="1157369" w="4759593">
                <a:moveTo>
                  <a:pt x="0" y="0"/>
                </a:moveTo>
                <a:lnTo>
                  <a:pt x="4759594" y="0"/>
                </a:lnTo>
                <a:lnTo>
                  <a:pt x="4759594" y="1157369"/>
                </a:lnTo>
                <a:lnTo>
                  <a:pt x="0" y="1157369"/>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44" id="44" descr="textured nipa hut illustration"/>
          <p:cNvSpPr/>
          <p:nvPr/>
        </p:nvSpPr>
        <p:spPr>
          <a:xfrm flipH="false" flipV="false" rot="0">
            <a:off x="14389409" y="8030221"/>
            <a:ext cx="721794" cy="927539"/>
          </a:xfrm>
          <a:custGeom>
            <a:avLst/>
            <a:gdLst/>
            <a:ahLst/>
            <a:cxnLst/>
            <a:rect r="r" b="b" t="t" l="l"/>
            <a:pathLst>
              <a:path h="927539" w="721794">
                <a:moveTo>
                  <a:pt x="0" y="0"/>
                </a:moveTo>
                <a:lnTo>
                  <a:pt x="721794" y="0"/>
                </a:lnTo>
                <a:lnTo>
                  <a:pt x="721794" y="927539"/>
                </a:lnTo>
                <a:lnTo>
                  <a:pt x="0" y="927539"/>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45" id="45" descr="textured nipa hut illustration"/>
          <p:cNvSpPr/>
          <p:nvPr/>
        </p:nvSpPr>
        <p:spPr>
          <a:xfrm flipH="false" flipV="false" rot="0">
            <a:off x="15290642" y="8690621"/>
            <a:ext cx="721794" cy="927539"/>
          </a:xfrm>
          <a:custGeom>
            <a:avLst/>
            <a:gdLst/>
            <a:ahLst/>
            <a:cxnLst/>
            <a:rect r="r" b="b" t="t" l="l"/>
            <a:pathLst>
              <a:path h="927539" w="721794">
                <a:moveTo>
                  <a:pt x="0" y="0"/>
                </a:moveTo>
                <a:lnTo>
                  <a:pt x="721794" y="0"/>
                </a:lnTo>
                <a:lnTo>
                  <a:pt x="721794" y="927539"/>
                </a:lnTo>
                <a:lnTo>
                  <a:pt x="0" y="927539"/>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46" id="46" descr="textured coconut tree illustration"/>
          <p:cNvSpPr/>
          <p:nvPr/>
        </p:nvSpPr>
        <p:spPr>
          <a:xfrm flipH="true" flipV="false" rot="0">
            <a:off x="14949397" y="5746879"/>
            <a:ext cx="839326" cy="1300364"/>
          </a:xfrm>
          <a:custGeom>
            <a:avLst/>
            <a:gdLst/>
            <a:ahLst/>
            <a:cxnLst/>
            <a:rect r="r" b="b" t="t" l="l"/>
            <a:pathLst>
              <a:path h="1300364" w="839326">
                <a:moveTo>
                  <a:pt x="839326" y="0"/>
                </a:moveTo>
                <a:lnTo>
                  <a:pt x="0" y="0"/>
                </a:lnTo>
                <a:lnTo>
                  <a:pt x="0" y="1300364"/>
                </a:lnTo>
                <a:lnTo>
                  <a:pt x="839326" y="1300364"/>
                </a:lnTo>
                <a:lnTo>
                  <a:pt x="839326"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47" id="47" descr="textured cloud illustration"/>
          <p:cNvSpPr/>
          <p:nvPr/>
        </p:nvSpPr>
        <p:spPr>
          <a:xfrm flipH="false" flipV="false" rot="0">
            <a:off x="17431668" y="919739"/>
            <a:ext cx="1252281" cy="453098"/>
          </a:xfrm>
          <a:custGeom>
            <a:avLst/>
            <a:gdLst/>
            <a:ahLst/>
            <a:cxnLst/>
            <a:rect r="r" b="b" t="t" l="l"/>
            <a:pathLst>
              <a:path h="453098" w="1252281">
                <a:moveTo>
                  <a:pt x="0" y="0"/>
                </a:moveTo>
                <a:lnTo>
                  <a:pt x="1252281" y="0"/>
                </a:lnTo>
                <a:lnTo>
                  <a:pt x="1252281" y="453098"/>
                </a:lnTo>
                <a:lnTo>
                  <a:pt x="0" y="4530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8" id="48" descr="textured hibiscus illustration"/>
          <p:cNvSpPr/>
          <p:nvPr/>
        </p:nvSpPr>
        <p:spPr>
          <a:xfrm flipH="false" flipV="false" rot="0">
            <a:off x="12348853" y="7598853"/>
            <a:ext cx="1692466" cy="1776443"/>
          </a:xfrm>
          <a:custGeom>
            <a:avLst/>
            <a:gdLst/>
            <a:ahLst/>
            <a:cxnLst/>
            <a:rect r="r" b="b" t="t" l="l"/>
            <a:pathLst>
              <a:path h="1776443" w="1692466">
                <a:moveTo>
                  <a:pt x="0" y="0"/>
                </a:moveTo>
                <a:lnTo>
                  <a:pt x="1692465" y="0"/>
                </a:lnTo>
                <a:lnTo>
                  <a:pt x="1692465" y="1776443"/>
                </a:lnTo>
                <a:lnTo>
                  <a:pt x="0" y="1776443"/>
                </a:lnTo>
                <a:lnTo>
                  <a:pt x="0" y="0"/>
                </a:lnTo>
                <a:close/>
              </a:path>
            </a:pathLst>
          </a:custGeom>
          <a:blipFill>
            <a:blip r:embed="rId33">
              <a:extLst>
                <a:ext uri="{96DAC541-7B7A-43D3-8B79-37D633B846F1}">
                  <asvg:svgBlip xmlns:asvg="http://schemas.microsoft.com/office/drawing/2016/SVG/main" r:embed="rId34"/>
                </a:ext>
              </a:extLst>
            </a:blip>
            <a:stretch>
              <a:fillRect l="0" t="0" r="0" b="0"/>
            </a:stretch>
          </a:blipFill>
        </p:spPr>
      </p:sp>
      <p:sp>
        <p:nvSpPr>
          <p:cNvPr name="Freeform 49" id="49" descr="textured hibiscus illustration"/>
          <p:cNvSpPr/>
          <p:nvPr/>
        </p:nvSpPr>
        <p:spPr>
          <a:xfrm flipH="true" flipV="false" rot="0">
            <a:off x="11036616" y="8694560"/>
            <a:ext cx="1297111" cy="1361471"/>
          </a:xfrm>
          <a:custGeom>
            <a:avLst/>
            <a:gdLst/>
            <a:ahLst/>
            <a:cxnLst/>
            <a:rect r="r" b="b" t="t" l="l"/>
            <a:pathLst>
              <a:path h="1361471" w="1297111">
                <a:moveTo>
                  <a:pt x="1297111" y="0"/>
                </a:moveTo>
                <a:lnTo>
                  <a:pt x="0" y="0"/>
                </a:lnTo>
                <a:lnTo>
                  <a:pt x="0" y="1361472"/>
                </a:lnTo>
                <a:lnTo>
                  <a:pt x="1297111" y="1361472"/>
                </a:lnTo>
                <a:lnTo>
                  <a:pt x="1297111" y="0"/>
                </a:lnTo>
                <a:close/>
              </a:path>
            </a:pathLst>
          </a:custGeom>
          <a:blipFill>
            <a:blip r:embed="rId33">
              <a:extLst>
                <a:ext uri="{96DAC541-7B7A-43D3-8B79-37D633B846F1}">
                  <asvg:svgBlip xmlns:asvg="http://schemas.microsoft.com/office/drawing/2016/SVG/main" r:embed="rId34"/>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D5175"/>
        </a:solidFill>
      </p:bgPr>
    </p:bg>
    <p:spTree>
      <p:nvGrpSpPr>
        <p:cNvPr id="1" name=""/>
        <p:cNvGrpSpPr/>
        <p:nvPr/>
      </p:nvGrpSpPr>
      <p:grpSpPr>
        <a:xfrm>
          <a:off x="0" y="0"/>
          <a:ext cx="0" cy="0"/>
          <a:chOff x="0" y="0"/>
          <a:chExt cx="0" cy="0"/>
        </a:xfrm>
      </p:grpSpPr>
      <p:pic>
        <p:nvPicPr>
          <p:cNvPr name="Picture 2" id="2"/>
          <p:cNvPicPr>
            <a:picLocks noChangeAspect="true"/>
          </p:cNvPicPr>
          <p:nvPr>
            <a:videoFile r:link="rId4"/>
          </p:nvPr>
        </p:nvPicPr>
        <p:blipFill>
          <a:blip r:embed="rId3"/>
          <a:stretch>
            <a:fillRect/>
          </a:stretch>
        </p:blipFill>
        <p:spPr>
          <a:xfrm rot="0">
            <a:off x="0" y="0"/>
            <a:ext cx="18302287" cy="10287000"/>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AFD4E1"/>
        </a:solidFill>
      </p:bgPr>
    </p:bg>
    <p:spTree>
      <p:nvGrpSpPr>
        <p:cNvPr id="1" name=""/>
        <p:cNvGrpSpPr/>
        <p:nvPr/>
      </p:nvGrpSpPr>
      <p:grpSpPr>
        <a:xfrm>
          <a:off x="0" y="0"/>
          <a:ext cx="0" cy="0"/>
          <a:chOff x="0" y="0"/>
          <a:chExt cx="0" cy="0"/>
        </a:xfrm>
      </p:grpSpPr>
      <p:sp>
        <p:nvSpPr>
          <p:cNvPr name="TextBox 2" id="2"/>
          <p:cNvSpPr txBox="true"/>
          <p:nvPr/>
        </p:nvSpPr>
        <p:spPr>
          <a:xfrm rot="0">
            <a:off x="2025650" y="1282700"/>
            <a:ext cx="14236700" cy="1209675"/>
          </a:xfrm>
          <a:prstGeom prst="rect">
            <a:avLst/>
          </a:prstGeom>
        </p:spPr>
        <p:txBody>
          <a:bodyPr anchor="t" rtlCol="false" tIns="0" lIns="0" bIns="0" rIns="0">
            <a:spAutoFit/>
          </a:bodyPr>
          <a:lstStyle/>
          <a:p>
            <a:pPr algn="ctr" marL="0" indent="0" lvl="0">
              <a:lnSpc>
                <a:spcPts val="8400"/>
              </a:lnSpc>
              <a:spcBef>
                <a:spcPct val="0"/>
              </a:spcBef>
            </a:pPr>
            <a:r>
              <a:rPr lang="en-US" sz="7000">
                <a:solidFill>
                  <a:srgbClr val="1D5175"/>
                </a:solidFill>
                <a:latin typeface="Chunk Five"/>
                <a:ea typeface="Chunk Five"/>
                <a:cs typeface="Chunk Five"/>
                <a:sym typeface="Chunk Five"/>
              </a:rPr>
              <a:t>Cultural Adaptation</a:t>
            </a:r>
          </a:p>
        </p:txBody>
      </p:sp>
      <p:grpSp>
        <p:nvGrpSpPr>
          <p:cNvPr name="Group 3" id="3"/>
          <p:cNvGrpSpPr/>
          <p:nvPr/>
        </p:nvGrpSpPr>
        <p:grpSpPr>
          <a:xfrm rot="0">
            <a:off x="890955" y="3473672"/>
            <a:ext cx="3563183" cy="2526971"/>
            <a:chOff x="0" y="0"/>
            <a:chExt cx="4750911" cy="3369295"/>
          </a:xfrm>
        </p:grpSpPr>
        <p:sp>
          <p:nvSpPr>
            <p:cNvPr name="TextBox 4" id="4"/>
            <p:cNvSpPr txBox="true"/>
            <p:nvPr/>
          </p:nvSpPr>
          <p:spPr>
            <a:xfrm rot="0">
              <a:off x="106369" y="789290"/>
              <a:ext cx="4538172" cy="2580005"/>
            </a:xfrm>
            <a:prstGeom prst="rect">
              <a:avLst/>
            </a:prstGeom>
          </p:spPr>
          <p:txBody>
            <a:bodyPr anchor="t" rtlCol="false" tIns="0" lIns="0" bIns="0" rIns="0">
              <a:spAutoFit/>
            </a:bodyPr>
            <a:lstStyle/>
            <a:p>
              <a:pPr algn="ctr">
                <a:lnSpc>
                  <a:spcPts val="2940"/>
                </a:lnSpc>
              </a:pPr>
              <a:r>
                <a:rPr lang="en-US" b="true" sz="2100">
                  <a:solidFill>
                    <a:srgbClr val="21502C"/>
                  </a:solidFill>
                  <a:latin typeface="Bitter Bold"/>
                  <a:ea typeface="Bitter Bold"/>
                  <a:cs typeface="Bitter Bold"/>
                  <a:sym typeface="Bitter Bold"/>
                </a:rPr>
                <a:t>Découverte enthousiaste de la nouvelle culture :</a:t>
              </a:r>
              <a:r>
                <a:rPr lang="en-US" b="true" sz="2100">
                  <a:solidFill>
                    <a:srgbClr val="1D5175"/>
                  </a:solidFill>
                  <a:latin typeface="Bitter Bold"/>
                  <a:ea typeface="Bitter Bold"/>
                  <a:cs typeface="Bitter Bold"/>
                  <a:sym typeface="Bitter Bold"/>
                </a:rPr>
                <a:t> tout est nouveau, excitant et perçu de façon très positive.</a:t>
              </a:r>
            </a:p>
          </p:txBody>
        </p:sp>
        <p:sp>
          <p:nvSpPr>
            <p:cNvPr name="TextBox 5" id="5"/>
            <p:cNvSpPr txBox="true"/>
            <p:nvPr/>
          </p:nvSpPr>
          <p:spPr>
            <a:xfrm rot="0">
              <a:off x="0" y="-104775"/>
              <a:ext cx="4750911" cy="582295"/>
            </a:xfrm>
            <a:prstGeom prst="rect">
              <a:avLst/>
            </a:prstGeom>
          </p:spPr>
          <p:txBody>
            <a:bodyPr anchor="t" rtlCol="false" tIns="0" lIns="0" bIns="0" rIns="0">
              <a:spAutoFit/>
            </a:bodyPr>
            <a:lstStyle/>
            <a:p>
              <a:pPr algn="ctr" marL="0" indent="0" lvl="0">
                <a:lnSpc>
                  <a:spcPts val="3359"/>
                </a:lnSpc>
              </a:pPr>
              <a:r>
                <a:rPr lang="en-US" sz="2400" spc="24">
                  <a:solidFill>
                    <a:srgbClr val="1D5175"/>
                  </a:solidFill>
                  <a:latin typeface="Chunk Five"/>
                  <a:ea typeface="Chunk Five"/>
                  <a:cs typeface="Chunk Five"/>
                  <a:sym typeface="Chunk Five"/>
                </a:rPr>
                <a:t>HONEYMOON</a:t>
              </a:r>
            </a:p>
          </p:txBody>
        </p:sp>
      </p:grpSp>
      <p:grpSp>
        <p:nvGrpSpPr>
          <p:cNvPr name="Group 6" id="6"/>
          <p:cNvGrpSpPr/>
          <p:nvPr/>
        </p:nvGrpSpPr>
        <p:grpSpPr>
          <a:xfrm rot="0">
            <a:off x="4674156" y="3473672"/>
            <a:ext cx="4303018" cy="2917496"/>
            <a:chOff x="0" y="0"/>
            <a:chExt cx="5737358" cy="3889995"/>
          </a:xfrm>
        </p:grpSpPr>
        <p:sp>
          <p:nvSpPr>
            <p:cNvPr name="TextBox 7" id="7"/>
            <p:cNvSpPr txBox="true"/>
            <p:nvPr/>
          </p:nvSpPr>
          <p:spPr>
            <a:xfrm rot="0">
              <a:off x="510944" y="789290"/>
              <a:ext cx="4715469" cy="3100705"/>
            </a:xfrm>
            <a:prstGeom prst="rect">
              <a:avLst/>
            </a:prstGeom>
          </p:spPr>
          <p:txBody>
            <a:bodyPr anchor="t" rtlCol="false" tIns="0" lIns="0" bIns="0" rIns="0">
              <a:spAutoFit/>
            </a:bodyPr>
            <a:lstStyle/>
            <a:p>
              <a:pPr algn="ctr">
                <a:lnSpc>
                  <a:spcPts val="2940"/>
                </a:lnSpc>
              </a:pPr>
              <a:r>
                <a:rPr lang="en-US" b="true" sz="2100">
                  <a:solidFill>
                    <a:srgbClr val="21502C"/>
                  </a:solidFill>
                  <a:latin typeface="Bitter Bold"/>
                  <a:ea typeface="Bitter Bold"/>
                  <a:cs typeface="Bitter Bold"/>
                  <a:sym typeface="Bitter Bold"/>
                </a:rPr>
                <a:t>Les différences deviennent des obstacles.</a:t>
              </a:r>
              <a:r>
                <a:rPr lang="en-US" b="true" sz="2100">
                  <a:solidFill>
                    <a:srgbClr val="1D5175"/>
                  </a:solidFill>
                  <a:latin typeface="Bitter Bold"/>
                  <a:ea typeface="Bitter Bold"/>
                  <a:cs typeface="Bitter Bold"/>
                  <a:sym typeface="Bitter Bold"/>
                </a:rPr>
                <a:t> Frustration, nostalgie et fatigue apparaissent, on remet en question la culture d’accueil.</a:t>
              </a:r>
            </a:p>
          </p:txBody>
        </p:sp>
        <p:sp>
          <p:nvSpPr>
            <p:cNvPr name="TextBox 8" id="8"/>
            <p:cNvSpPr txBox="true"/>
            <p:nvPr/>
          </p:nvSpPr>
          <p:spPr>
            <a:xfrm rot="0">
              <a:off x="0" y="-104775"/>
              <a:ext cx="5737358" cy="582295"/>
            </a:xfrm>
            <a:prstGeom prst="rect">
              <a:avLst/>
            </a:prstGeom>
          </p:spPr>
          <p:txBody>
            <a:bodyPr anchor="t" rtlCol="false" tIns="0" lIns="0" bIns="0" rIns="0">
              <a:spAutoFit/>
            </a:bodyPr>
            <a:lstStyle/>
            <a:p>
              <a:pPr algn="ctr" marL="0" indent="0" lvl="0">
                <a:lnSpc>
                  <a:spcPts val="3359"/>
                </a:lnSpc>
              </a:pPr>
              <a:r>
                <a:rPr lang="en-US" sz="2400" spc="24">
                  <a:solidFill>
                    <a:srgbClr val="1D5175"/>
                  </a:solidFill>
                  <a:latin typeface="Chunk Five"/>
                  <a:ea typeface="Chunk Five"/>
                  <a:cs typeface="Chunk Five"/>
                  <a:sym typeface="Chunk Five"/>
                </a:rPr>
                <a:t>THE SLUMP</a:t>
              </a:r>
            </a:p>
          </p:txBody>
        </p:sp>
      </p:grpSp>
      <p:grpSp>
        <p:nvGrpSpPr>
          <p:cNvPr name="Group 9" id="9"/>
          <p:cNvGrpSpPr/>
          <p:nvPr/>
        </p:nvGrpSpPr>
        <p:grpSpPr>
          <a:xfrm rot="0">
            <a:off x="9168514" y="3473672"/>
            <a:ext cx="4019015" cy="2917496"/>
            <a:chOff x="0" y="0"/>
            <a:chExt cx="5358687" cy="3889995"/>
          </a:xfrm>
        </p:grpSpPr>
        <p:sp>
          <p:nvSpPr>
            <p:cNvPr name="TextBox 10" id="10"/>
            <p:cNvSpPr txBox="true"/>
            <p:nvPr/>
          </p:nvSpPr>
          <p:spPr>
            <a:xfrm rot="0">
              <a:off x="0" y="789290"/>
              <a:ext cx="5358687" cy="3100705"/>
            </a:xfrm>
            <a:prstGeom prst="rect">
              <a:avLst/>
            </a:prstGeom>
          </p:spPr>
          <p:txBody>
            <a:bodyPr anchor="t" rtlCol="false" tIns="0" lIns="0" bIns="0" rIns="0">
              <a:spAutoFit/>
            </a:bodyPr>
            <a:lstStyle/>
            <a:p>
              <a:pPr algn="ctr">
                <a:lnSpc>
                  <a:spcPts val="2940"/>
                </a:lnSpc>
              </a:pPr>
              <a:r>
                <a:rPr lang="en-US" b="true" sz="2100">
                  <a:solidFill>
                    <a:srgbClr val="21502C"/>
                  </a:solidFill>
                  <a:latin typeface="Bitter Bold"/>
                  <a:ea typeface="Bitter Bold"/>
                  <a:cs typeface="Bitter Bold"/>
                  <a:sym typeface="Bitter Bold"/>
                </a:rPr>
                <a:t>On comprend mieux comment et pourquoi les choses se font.</a:t>
              </a:r>
              <a:r>
                <a:rPr lang="en-US" b="true" sz="2100">
                  <a:solidFill>
                    <a:srgbClr val="1D5175"/>
                  </a:solidFill>
                  <a:latin typeface="Bitter Bold"/>
                  <a:ea typeface="Bitter Bold"/>
                  <a:cs typeface="Bitter Bold"/>
                  <a:sym typeface="Bitter Bold"/>
                </a:rPr>
                <a:t> On accepte les différences et on se sent plus confiant dans la vie quotidienne.</a:t>
              </a:r>
            </a:p>
          </p:txBody>
        </p:sp>
        <p:sp>
          <p:nvSpPr>
            <p:cNvPr name="TextBox 11" id="11"/>
            <p:cNvSpPr txBox="true"/>
            <p:nvPr/>
          </p:nvSpPr>
          <p:spPr>
            <a:xfrm rot="0">
              <a:off x="60502" y="-104775"/>
              <a:ext cx="5298185" cy="582295"/>
            </a:xfrm>
            <a:prstGeom prst="rect">
              <a:avLst/>
            </a:prstGeom>
          </p:spPr>
          <p:txBody>
            <a:bodyPr anchor="t" rtlCol="false" tIns="0" lIns="0" bIns="0" rIns="0">
              <a:spAutoFit/>
            </a:bodyPr>
            <a:lstStyle/>
            <a:p>
              <a:pPr algn="ctr" marL="0" indent="0" lvl="0">
                <a:lnSpc>
                  <a:spcPts val="3359"/>
                </a:lnSpc>
              </a:pPr>
              <a:r>
                <a:rPr lang="en-US" sz="2400" spc="24">
                  <a:solidFill>
                    <a:srgbClr val="1D5175"/>
                  </a:solidFill>
                  <a:latin typeface="Chunk Five"/>
                  <a:ea typeface="Chunk Five"/>
                  <a:cs typeface="Chunk Five"/>
                  <a:sym typeface="Chunk Five"/>
                </a:rPr>
                <a:t>REALISATION</a:t>
              </a:r>
            </a:p>
          </p:txBody>
        </p:sp>
      </p:grpSp>
      <p:grpSp>
        <p:nvGrpSpPr>
          <p:cNvPr name="Group 12" id="12"/>
          <p:cNvGrpSpPr/>
          <p:nvPr/>
        </p:nvGrpSpPr>
        <p:grpSpPr>
          <a:xfrm rot="0">
            <a:off x="-311979" y="6800744"/>
            <a:ext cx="19200900" cy="3521705"/>
            <a:chOff x="0" y="0"/>
            <a:chExt cx="25601201" cy="4695607"/>
          </a:xfrm>
        </p:grpSpPr>
        <p:sp>
          <p:nvSpPr>
            <p:cNvPr name="Freeform 13" id="13"/>
            <p:cNvSpPr/>
            <p:nvPr/>
          </p:nvSpPr>
          <p:spPr>
            <a:xfrm flipH="true" flipV="false" rot="0">
              <a:off x="3072570" y="776567"/>
              <a:ext cx="3907167" cy="3892960"/>
            </a:xfrm>
            <a:custGeom>
              <a:avLst/>
              <a:gdLst/>
              <a:ahLst/>
              <a:cxnLst/>
              <a:rect r="r" b="b" t="t" l="l"/>
              <a:pathLst>
                <a:path h="3892960" w="3907167">
                  <a:moveTo>
                    <a:pt x="3907167" y="0"/>
                  </a:moveTo>
                  <a:lnTo>
                    <a:pt x="0" y="0"/>
                  </a:lnTo>
                  <a:lnTo>
                    <a:pt x="0" y="3892959"/>
                  </a:lnTo>
                  <a:lnTo>
                    <a:pt x="3907167" y="3892959"/>
                  </a:lnTo>
                  <a:lnTo>
                    <a:pt x="390716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9810564" y="802647"/>
              <a:ext cx="3907167" cy="3892960"/>
            </a:xfrm>
            <a:custGeom>
              <a:avLst/>
              <a:gdLst/>
              <a:ahLst/>
              <a:cxnLst/>
              <a:rect r="r" b="b" t="t" l="l"/>
              <a:pathLst>
                <a:path h="3892960" w="3907167">
                  <a:moveTo>
                    <a:pt x="0" y="0"/>
                  </a:moveTo>
                  <a:lnTo>
                    <a:pt x="3907167" y="0"/>
                  </a:lnTo>
                  <a:lnTo>
                    <a:pt x="3907167" y="3892960"/>
                  </a:lnTo>
                  <a:lnTo>
                    <a:pt x="0" y="3892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6598737" y="3078949"/>
              <a:ext cx="5285040" cy="1590577"/>
            </a:xfrm>
            <a:custGeom>
              <a:avLst/>
              <a:gdLst/>
              <a:ahLst/>
              <a:cxnLst/>
              <a:rect r="r" b="b" t="t" l="l"/>
              <a:pathLst>
                <a:path h="1590577" w="5285040">
                  <a:moveTo>
                    <a:pt x="0" y="0"/>
                  </a:moveTo>
                  <a:lnTo>
                    <a:pt x="5285041" y="0"/>
                  </a:lnTo>
                  <a:lnTo>
                    <a:pt x="5285041" y="1590577"/>
                  </a:lnTo>
                  <a:lnTo>
                    <a:pt x="0" y="1590577"/>
                  </a:lnTo>
                  <a:lnTo>
                    <a:pt x="0" y="0"/>
                  </a:lnTo>
                  <a:close/>
                </a:path>
              </a:pathLst>
            </a:custGeom>
            <a:blipFill>
              <a:blip r:embed="rId5">
                <a:extLst>
                  <a:ext uri="{96DAC541-7B7A-43D3-8B79-37D633B846F1}">
                    <asvg:svgBlip xmlns:asvg="http://schemas.microsoft.com/office/drawing/2016/SVG/main" r:embed="rId6"/>
                  </a:ext>
                </a:extLst>
              </a:blip>
              <a:stretch>
                <a:fillRect l="0" t="0" r="-1075" b="-24540"/>
              </a:stretch>
            </a:blipFill>
          </p:spPr>
        </p:sp>
        <p:sp>
          <p:nvSpPr>
            <p:cNvPr name="Freeform 16" id="16"/>
            <p:cNvSpPr/>
            <p:nvPr/>
          </p:nvSpPr>
          <p:spPr>
            <a:xfrm flipH="false" flipV="false" rot="0">
              <a:off x="7365137" y="0"/>
              <a:ext cx="2563039" cy="2521098"/>
            </a:xfrm>
            <a:custGeom>
              <a:avLst/>
              <a:gdLst/>
              <a:ahLst/>
              <a:cxnLst/>
              <a:rect r="r" b="b" t="t" l="l"/>
              <a:pathLst>
                <a:path h="2521098" w="2563039">
                  <a:moveTo>
                    <a:pt x="0" y="0"/>
                  </a:moveTo>
                  <a:lnTo>
                    <a:pt x="2563039" y="0"/>
                  </a:lnTo>
                  <a:lnTo>
                    <a:pt x="2563039" y="2521098"/>
                  </a:lnTo>
                  <a:lnTo>
                    <a:pt x="0" y="252109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9322423" y="569772"/>
              <a:ext cx="2306258" cy="834446"/>
            </a:xfrm>
            <a:custGeom>
              <a:avLst/>
              <a:gdLst/>
              <a:ahLst/>
              <a:cxnLst/>
              <a:rect r="r" b="b" t="t" l="l"/>
              <a:pathLst>
                <a:path h="834446" w="2306258">
                  <a:moveTo>
                    <a:pt x="0" y="0"/>
                  </a:moveTo>
                  <a:lnTo>
                    <a:pt x="2306258" y="0"/>
                  </a:lnTo>
                  <a:lnTo>
                    <a:pt x="2306258" y="834446"/>
                  </a:lnTo>
                  <a:lnTo>
                    <a:pt x="0" y="83444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8" id="18"/>
            <p:cNvSpPr/>
            <p:nvPr/>
          </p:nvSpPr>
          <p:spPr>
            <a:xfrm flipH="false" flipV="false" rot="0">
              <a:off x="16770915" y="1004439"/>
              <a:ext cx="2751744" cy="995631"/>
            </a:xfrm>
            <a:custGeom>
              <a:avLst/>
              <a:gdLst/>
              <a:ahLst/>
              <a:cxnLst/>
              <a:rect r="r" b="b" t="t" l="l"/>
              <a:pathLst>
                <a:path h="995631" w="2751744">
                  <a:moveTo>
                    <a:pt x="0" y="0"/>
                  </a:moveTo>
                  <a:lnTo>
                    <a:pt x="2751744" y="0"/>
                  </a:lnTo>
                  <a:lnTo>
                    <a:pt x="2751744" y="995631"/>
                  </a:lnTo>
                  <a:lnTo>
                    <a:pt x="0" y="99563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9" id="19"/>
            <p:cNvSpPr/>
            <p:nvPr/>
          </p:nvSpPr>
          <p:spPr>
            <a:xfrm flipH="false" flipV="false" rot="0">
              <a:off x="12554286" y="2325587"/>
              <a:ext cx="4318229" cy="2355398"/>
            </a:xfrm>
            <a:custGeom>
              <a:avLst/>
              <a:gdLst/>
              <a:ahLst/>
              <a:cxnLst/>
              <a:rect r="r" b="b" t="t" l="l"/>
              <a:pathLst>
                <a:path h="2355398" w="4318229">
                  <a:moveTo>
                    <a:pt x="0" y="0"/>
                  </a:moveTo>
                  <a:lnTo>
                    <a:pt x="4318229" y="0"/>
                  </a:lnTo>
                  <a:lnTo>
                    <a:pt x="4318229" y="2355398"/>
                  </a:lnTo>
                  <a:lnTo>
                    <a:pt x="0" y="235539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13575552" y="2924653"/>
              <a:ext cx="1346826" cy="1730734"/>
            </a:xfrm>
            <a:custGeom>
              <a:avLst/>
              <a:gdLst/>
              <a:ahLst/>
              <a:cxnLst/>
              <a:rect r="r" b="b" t="t" l="l"/>
              <a:pathLst>
                <a:path h="1730734" w="1346826">
                  <a:moveTo>
                    <a:pt x="0" y="0"/>
                  </a:moveTo>
                  <a:lnTo>
                    <a:pt x="1346825" y="0"/>
                  </a:lnTo>
                  <a:lnTo>
                    <a:pt x="1346825" y="1730733"/>
                  </a:lnTo>
                  <a:lnTo>
                    <a:pt x="0" y="173073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1" id="21"/>
            <p:cNvSpPr/>
            <p:nvPr/>
          </p:nvSpPr>
          <p:spPr>
            <a:xfrm flipH="true" flipV="false" rot="0">
              <a:off x="11883778" y="2749127"/>
              <a:ext cx="1239531" cy="1920400"/>
            </a:xfrm>
            <a:custGeom>
              <a:avLst/>
              <a:gdLst/>
              <a:ahLst/>
              <a:cxnLst/>
              <a:rect r="r" b="b" t="t" l="l"/>
              <a:pathLst>
                <a:path h="1920400" w="1239531">
                  <a:moveTo>
                    <a:pt x="1239530" y="0"/>
                  </a:moveTo>
                  <a:lnTo>
                    <a:pt x="0" y="0"/>
                  </a:lnTo>
                  <a:lnTo>
                    <a:pt x="0" y="1920399"/>
                  </a:lnTo>
                  <a:lnTo>
                    <a:pt x="1239530" y="1920399"/>
                  </a:lnTo>
                  <a:lnTo>
                    <a:pt x="123953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2" id="22"/>
            <p:cNvSpPr/>
            <p:nvPr/>
          </p:nvSpPr>
          <p:spPr>
            <a:xfrm flipH="false" flipV="false" rot="0">
              <a:off x="12737630" y="1888560"/>
              <a:ext cx="1802384" cy="2792425"/>
            </a:xfrm>
            <a:custGeom>
              <a:avLst/>
              <a:gdLst/>
              <a:ahLst/>
              <a:cxnLst/>
              <a:rect r="r" b="b" t="t" l="l"/>
              <a:pathLst>
                <a:path h="2792425" w="1802384">
                  <a:moveTo>
                    <a:pt x="0" y="0"/>
                  </a:moveTo>
                  <a:lnTo>
                    <a:pt x="1802384" y="0"/>
                  </a:lnTo>
                  <a:lnTo>
                    <a:pt x="1802384" y="2792425"/>
                  </a:lnTo>
                  <a:lnTo>
                    <a:pt x="0" y="279242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3" id="23"/>
            <p:cNvSpPr/>
            <p:nvPr/>
          </p:nvSpPr>
          <p:spPr>
            <a:xfrm flipH="false" flipV="false" rot="0">
              <a:off x="16239354" y="1004439"/>
              <a:ext cx="6719327" cy="3665087"/>
            </a:xfrm>
            <a:custGeom>
              <a:avLst/>
              <a:gdLst/>
              <a:ahLst/>
              <a:cxnLst/>
              <a:rect r="r" b="b" t="t" l="l"/>
              <a:pathLst>
                <a:path h="3665087" w="6719327">
                  <a:moveTo>
                    <a:pt x="0" y="0"/>
                  </a:moveTo>
                  <a:lnTo>
                    <a:pt x="6719326" y="0"/>
                  </a:lnTo>
                  <a:lnTo>
                    <a:pt x="6719326" y="3665087"/>
                  </a:lnTo>
                  <a:lnTo>
                    <a:pt x="0" y="366508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4" id="24"/>
            <p:cNvSpPr/>
            <p:nvPr/>
          </p:nvSpPr>
          <p:spPr>
            <a:xfrm flipH="false" flipV="false" rot="0">
              <a:off x="20316160" y="3105029"/>
              <a:ext cx="5285040" cy="1590577"/>
            </a:xfrm>
            <a:custGeom>
              <a:avLst/>
              <a:gdLst/>
              <a:ahLst/>
              <a:cxnLst/>
              <a:rect r="r" b="b" t="t" l="l"/>
              <a:pathLst>
                <a:path h="1590577" w="5285040">
                  <a:moveTo>
                    <a:pt x="0" y="0"/>
                  </a:moveTo>
                  <a:lnTo>
                    <a:pt x="5285041" y="0"/>
                  </a:lnTo>
                  <a:lnTo>
                    <a:pt x="5285041" y="1590578"/>
                  </a:lnTo>
                  <a:lnTo>
                    <a:pt x="0" y="1590578"/>
                  </a:lnTo>
                  <a:lnTo>
                    <a:pt x="0" y="0"/>
                  </a:lnTo>
                  <a:close/>
                </a:path>
              </a:pathLst>
            </a:custGeom>
            <a:blipFill>
              <a:blip r:embed="rId17">
                <a:extLst>
                  <a:ext uri="{96DAC541-7B7A-43D3-8B79-37D633B846F1}">
                    <asvg:svgBlip xmlns:asvg="http://schemas.microsoft.com/office/drawing/2016/SVG/main" r:embed="rId18"/>
                  </a:ext>
                </a:extLst>
              </a:blip>
              <a:stretch>
                <a:fillRect l="0" t="0" r="-1075" b="-24540"/>
              </a:stretch>
            </a:blipFill>
          </p:spPr>
        </p:sp>
        <p:sp>
          <p:nvSpPr>
            <p:cNvPr name="Freeform 25" id="25"/>
            <p:cNvSpPr/>
            <p:nvPr/>
          </p:nvSpPr>
          <p:spPr>
            <a:xfrm flipH="false" flipV="false" rot="0">
              <a:off x="0" y="2639266"/>
              <a:ext cx="4173387" cy="2000665"/>
            </a:xfrm>
            <a:custGeom>
              <a:avLst/>
              <a:gdLst/>
              <a:ahLst/>
              <a:cxnLst/>
              <a:rect r="r" b="b" t="t" l="l"/>
              <a:pathLst>
                <a:path h="2000665" w="4173387">
                  <a:moveTo>
                    <a:pt x="0" y="0"/>
                  </a:moveTo>
                  <a:lnTo>
                    <a:pt x="4173387" y="0"/>
                  </a:lnTo>
                  <a:lnTo>
                    <a:pt x="4173387" y="2000666"/>
                  </a:lnTo>
                  <a:lnTo>
                    <a:pt x="0" y="2000666"/>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6" id="26"/>
            <p:cNvSpPr/>
            <p:nvPr/>
          </p:nvSpPr>
          <p:spPr>
            <a:xfrm flipH="false" flipV="false" rot="0">
              <a:off x="19530072" y="1620487"/>
              <a:ext cx="1917673" cy="693849"/>
            </a:xfrm>
            <a:custGeom>
              <a:avLst/>
              <a:gdLst/>
              <a:ahLst/>
              <a:cxnLst/>
              <a:rect r="r" b="b" t="t" l="l"/>
              <a:pathLst>
                <a:path h="693849" w="1917673">
                  <a:moveTo>
                    <a:pt x="0" y="0"/>
                  </a:moveTo>
                  <a:lnTo>
                    <a:pt x="1917673" y="0"/>
                  </a:lnTo>
                  <a:lnTo>
                    <a:pt x="1917673" y="693849"/>
                  </a:lnTo>
                  <a:lnTo>
                    <a:pt x="0" y="69384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7" id="27"/>
            <p:cNvSpPr/>
            <p:nvPr/>
          </p:nvSpPr>
          <p:spPr>
            <a:xfrm flipH="false" flipV="false" rot="0">
              <a:off x="2600701" y="1583513"/>
              <a:ext cx="1889306" cy="683585"/>
            </a:xfrm>
            <a:custGeom>
              <a:avLst/>
              <a:gdLst/>
              <a:ahLst/>
              <a:cxnLst/>
              <a:rect r="r" b="b" t="t" l="l"/>
              <a:pathLst>
                <a:path h="683585" w="1889306">
                  <a:moveTo>
                    <a:pt x="0" y="0"/>
                  </a:moveTo>
                  <a:lnTo>
                    <a:pt x="1889306" y="0"/>
                  </a:lnTo>
                  <a:lnTo>
                    <a:pt x="1889306" y="683585"/>
                  </a:lnTo>
                  <a:lnTo>
                    <a:pt x="0" y="68358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grpSp>
        <p:nvGrpSpPr>
          <p:cNvPr name="Group 28" id="28"/>
          <p:cNvGrpSpPr/>
          <p:nvPr/>
        </p:nvGrpSpPr>
        <p:grpSpPr>
          <a:xfrm rot="0">
            <a:off x="13378030" y="3421977"/>
            <a:ext cx="4019015" cy="2526971"/>
            <a:chOff x="0" y="0"/>
            <a:chExt cx="5358687" cy="3369295"/>
          </a:xfrm>
        </p:grpSpPr>
        <p:sp>
          <p:nvSpPr>
            <p:cNvPr name="TextBox 29" id="29"/>
            <p:cNvSpPr txBox="true"/>
            <p:nvPr/>
          </p:nvSpPr>
          <p:spPr>
            <a:xfrm rot="0">
              <a:off x="0" y="789290"/>
              <a:ext cx="5358687" cy="2580005"/>
            </a:xfrm>
            <a:prstGeom prst="rect">
              <a:avLst/>
            </a:prstGeom>
          </p:spPr>
          <p:txBody>
            <a:bodyPr anchor="t" rtlCol="false" tIns="0" lIns="0" bIns="0" rIns="0">
              <a:spAutoFit/>
            </a:bodyPr>
            <a:lstStyle/>
            <a:p>
              <a:pPr algn="ctr">
                <a:lnSpc>
                  <a:spcPts val="2940"/>
                </a:lnSpc>
              </a:pPr>
              <a:r>
                <a:rPr lang="en-US" b="true" sz="2100">
                  <a:solidFill>
                    <a:srgbClr val="21502C"/>
                  </a:solidFill>
                  <a:latin typeface="Bitter Bold"/>
                  <a:ea typeface="Bitter Bold"/>
                  <a:cs typeface="Bitter Bold"/>
                  <a:sym typeface="Bitter Bold"/>
                </a:rPr>
                <a:t>La société d’accueil devient une « deuxième maison ».</a:t>
              </a:r>
              <a:r>
                <a:rPr lang="en-US" b="true" sz="2100">
                  <a:solidFill>
                    <a:srgbClr val="1D5175"/>
                  </a:solidFill>
                  <a:latin typeface="Bitter Bold"/>
                  <a:ea typeface="Bitter Bold"/>
                  <a:cs typeface="Bitter Bold"/>
                  <a:sym typeface="Bitter Bold"/>
                </a:rPr>
                <a:t> L’équilibre émotionnel revient et cette expérience s’intègre à notre identité.</a:t>
              </a:r>
            </a:p>
          </p:txBody>
        </p:sp>
        <p:sp>
          <p:nvSpPr>
            <p:cNvPr name="TextBox 30" id="30"/>
            <p:cNvSpPr txBox="true"/>
            <p:nvPr/>
          </p:nvSpPr>
          <p:spPr>
            <a:xfrm rot="0">
              <a:off x="60502" y="-104775"/>
              <a:ext cx="5298185" cy="582295"/>
            </a:xfrm>
            <a:prstGeom prst="rect">
              <a:avLst/>
            </a:prstGeom>
          </p:spPr>
          <p:txBody>
            <a:bodyPr anchor="t" rtlCol="false" tIns="0" lIns="0" bIns="0" rIns="0">
              <a:spAutoFit/>
            </a:bodyPr>
            <a:lstStyle/>
            <a:p>
              <a:pPr algn="ctr" marL="0" indent="0" lvl="0">
                <a:lnSpc>
                  <a:spcPts val="3359"/>
                </a:lnSpc>
              </a:pPr>
              <a:r>
                <a:rPr lang="en-US" sz="2400" spc="24">
                  <a:solidFill>
                    <a:srgbClr val="1D5175"/>
                  </a:solidFill>
                  <a:latin typeface="Chunk Five"/>
                  <a:ea typeface="Chunk Five"/>
                  <a:cs typeface="Chunk Five"/>
                  <a:sym typeface="Chunk Five"/>
                </a:rPr>
                <a:t>ADAPTATION</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E0A0"/>
        </a:solidFill>
      </p:bgPr>
    </p:bg>
    <p:spTree>
      <p:nvGrpSpPr>
        <p:cNvPr id="1" name=""/>
        <p:cNvGrpSpPr/>
        <p:nvPr/>
      </p:nvGrpSpPr>
      <p:grpSpPr>
        <a:xfrm>
          <a:off x="0" y="0"/>
          <a:ext cx="0" cy="0"/>
          <a:chOff x="0" y="0"/>
          <a:chExt cx="0" cy="0"/>
        </a:xfrm>
      </p:grpSpPr>
      <p:grpSp>
        <p:nvGrpSpPr>
          <p:cNvPr name="Group 2" id="2"/>
          <p:cNvGrpSpPr/>
          <p:nvPr/>
        </p:nvGrpSpPr>
        <p:grpSpPr>
          <a:xfrm rot="0">
            <a:off x="-311979" y="6800744"/>
            <a:ext cx="19897793" cy="3559907"/>
            <a:chOff x="0" y="0"/>
            <a:chExt cx="26530390" cy="4746542"/>
          </a:xfrm>
        </p:grpSpPr>
        <p:sp>
          <p:nvSpPr>
            <p:cNvPr name="Freeform 3" id="3"/>
            <p:cNvSpPr/>
            <p:nvPr/>
          </p:nvSpPr>
          <p:spPr>
            <a:xfrm flipH="false" flipV="false" rot="0">
              <a:off x="5388588" y="320854"/>
              <a:ext cx="1889306" cy="683585"/>
            </a:xfrm>
            <a:custGeom>
              <a:avLst/>
              <a:gdLst/>
              <a:ahLst/>
              <a:cxnLst/>
              <a:rect r="r" b="b" t="t" l="l"/>
              <a:pathLst>
                <a:path h="683585" w="1889306">
                  <a:moveTo>
                    <a:pt x="0" y="0"/>
                  </a:moveTo>
                  <a:lnTo>
                    <a:pt x="1889306" y="0"/>
                  </a:lnTo>
                  <a:lnTo>
                    <a:pt x="1889306" y="683585"/>
                  </a:lnTo>
                  <a:lnTo>
                    <a:pt x="0" y="6835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3072570" y="776567"/>
              <a:ext cx="3907167" cy="3892960"/>
            </a:xfrm>
            <a:custGeom>
              <a:avLst/>
              <a:gdLst/>
              <a:ahLst/>
              <a:cxnLst/>
              <a:rect r="r" b="b" t="t" l="l"/>
              <a:pathLst>
                <a:path h="3892960" w="3907167">
                  <a:moveTo>
                    <a:pt x="3907167" y="0"/>
                  </a:moveTo>
                  <a:lnTo>
                    <a:pt x="0" y="0"/>
                  </a:lnTo>
                  <a:lnTo>
                    <a:pt x="0" y="3892959"/>
                  </a:lnTo>
                  <a:lnTo>
                    <a:pt x="3907167" y="3892959"/>
                  </a:lnTo>
                  <a:lnTo>
                    <a:pt x="3907167"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164067" y="802647"/>
              <a:ext cx="3907167" cy="3892960"/>
            </a:xfrm>
            <a:custGeom>
              <a:avLst/>
              <a:gdLst/>
              <a:ahLst/>
              <a:cxnLst/>
              <a:rect r="r" b="b" t="t" l="l"/>
              <a:pathLst>
                <a:path h="3892960" w="3907167">
                  <a:moveTo>
                    <a:pt x="0" y="0"/>
                  </a:moveTo>
                  <a:lnTo>
                    <a:pt x="3907168" y="0"/>
                  </a:lnTo>
                  <a:lnTo>
                    <a:pt x="3907168" y="3892960"/>
                  </a:lnTo>
                  <a:lnTo>
                    <a:pt x="0" y="38929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5952241" y="3078949"/>
              <a:ext cx="5285040" cy="1590577"/>
            </a:xfrm>
            <a:custGeom>
              <a:avLst/>
              <a:gdLst/>
              <a:ahLst/>
              <a:cxnLst/>
              <a:rect r="r" b="b" t="t" l="l"/>
              <a:pathLst>
                <a:path h="1590577" w="5285040">
                  <a:moveTo>
                    <a:pt x="0" y="0"/>
                  </a:moveTo>
                  <a:lnTo>
                    <a:pt x="5285040" y="0"/>
                  </a:lnTo>
                  <a:lnTo>
                    <a:pt x="5285040" y="1590577"/>
                  </a:lnTo>
                  <a:lnTo>
                    <a:pt x="0" y="1590577"/>
                  </a:lnTo>
                  <a:lnTo>
                    <a:pt x="0" y="0"/>
                  </a:lnTo>
                  <a:close/>
                </a:path>
              </a:pathLst>
            </a:custGeom>
            <a:blipFill>
              <a:blip r:embed="rId9">
                <a:extLst>
                  <a:ext uri="{96DAC541-7B7A-43D3-8B79-37D633B846F1}">
                    <asvg:svgBlip xmlns:asvg="http://schemas.microsoft.com/office/drawing/2016/SVG/main" r:embed="rId10"/>
                  </a:ext>
                </a:extLst>
              </a:blip>
              <a:stretch>
                <a:fillRect l="0" t="0" r="-1075" b="-24540"/>
              </a:stretch>
            </a:blipFill>
          </p:spPr>
        </p:sp>
        <p:sp>
          <p:nvSpPr>
            <p:cNvPr name="Freeform 7" id="7"/>
            <p:cNvSpPr/>
            <p:nvPr/>
          </p:nvSpPr>
          <p:spPr>
            <a:xfrm flipH="false" flipV="false" rot="0">
              <a:off x="6718641" y="0"/>
              <a:ext cx="2563039" cy="2521098"/>
            </a:xfrm>
            <a:custGeom>
              <a:avLst/>
              <a:gdLst/>
              <a:ahLst/>
              <a:cxnLst/>
              <a:rect r="r" b="b" t="t" l="l"/>
              <a:pathLst>
                <a:path h="2521098" w="2563039">
                  <a:moveTo>
                    <a:pt x="0" y="0"/>
                  </a:moveTo>
                  <a:lnTo>
                    <a:pt x="2563038" y="0"/>
                  </a:lnTo>
                  <a:lnTo>
                    <a:pt x="2563038" y="2521098"/>
                  </a:lnTo>
                  <a:lnTo>
                    <a:pt x="0" y="252109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8675926" y="569772"/>
              <a:ext cx="2306258" cy="834446"/>
            </a:xfrm>
            <a:custGeom>
              <a:avLst/>
              <a:gdLst/>
              <a:ahLst/>
              <a:cxnLst/>
              <a:rect r="r" b="b" t="t" l="l"/>
              <a:pathLst>
                <a:path h="834446" w="2306258">
                  <a:moveTo>
                    <a:pt x="0" y="0"/>
                  </a:moveTo>
                  <a:lnTo>
                    <a:pt x="2306258" y="0"/>
                  </a:lnTo>
                  <a:lnTo>
                    <a:pt x="2306258" y="834446"/>
                  </a:lnTo>
                  <a:lnTo>
                    <a:pt x="0" y="8344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6124419" y="1004439"/>
              <a:ext cx="2751744" cy="995631"/>
            </a:xfrm>
            <a:custGeom>
              <a:avLst/>
              <a:gdLst/>
              <a:ahLst/>
              <a:cxnLst/>
              <a:rect r="r" b="b" t="t" l="l"/>
              <a:pathLst>
                <a:path h="995631" w="2751744">
                  <a:moveTo>
                    <a:pt x="0" y="0"/>
                  </a:moveTo>
                  <a:lnTo>
                    <a:pt x="2751744" y="0"/>
                  </a:lnTo>
                  <a:lnTo>
                    <a:pt x="2751744" y="995631"/>
                  </a:lnTo>
                  <a:lnTo>
                    <a:pt x="0" y="9956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1907790" y="2325587"/>
              <a:ext cx="4318229" cy="2355398"/>
            </a:xfrm>
            <a:custGeom>
              <a:avLst/>
              <a:gdLst/>
              <a:ahLst/>
              <a:cxnLst/>
              <a:rect r="r" b="b" t="t" l="l"/>
              <a:pathLst>
                <a:path h="2355398" w="4318229">
                  <a:moveTo>
                    <a:pt x="0" y="0"/>
                  </a:moveTo>
                  <a:lnTo>
                    <a:pt x="4318229" y="0"/>
                  </a:lnTo>
                  <a:lnTo>
                    <a:pt x="4318229" y="2355398"/>
                  </a:lnTo>
                  <a:lnTo>
                    <a:pt x="0" y="235539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1" id="11"/>
            <p:cNvSpPr/>
            <p:nvPr/>
          </p:nvSpPr>
          <p:spPr>
            <a:xfrm flipH="false" flipV="false" rot="0">
              <a:off x="12929055" y="2924653"/>
              <a:ext cx="1346826" cy="1730734"/>
            </a:xfrm>
            <a:custGeom>
              <a:avLst/>
              <a:gdLst/>
              <a:ahLst/>
              <a:cxnLst/>
              <a:rect r="r" b="b" t="t" l="l"/>
              <a:pathLst>
                <a:path h="1730734" w="1346826">
                  <a:moveTo>
                    <a:pt x="0" y="0"/>
                  </a:moveTo>
                  <a:lnTo>
                    <a:pt x="1346825" y="0"/>
                  </a:lnTo>
                  <a:lnTo>
                    <a:pt x="1346825" y="1730733"/>
                  </a:lnTo>
                  <a:lnTo>
                    <a:pt x="0" y="173073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2" id="12"/>
            <p:cNvSpPr/>
            <p:nvPr/>
          </p:nvSpPr>
          <p:spPr>
            <a:xfrm flipH="true" flipV="false" rot="0">
              <a:off x="11237281" y="2749127"/>
              <a:ext cx="1239531" cy="1920400"/>
            </a:xfrm>
            <a:custGeom>
              <a:avLst/>
              <a:gdLst/>
              <a:ahLst/>
              <a:cxnLst/>
              <a:rect r="r" b="b" t="t" l="l"/>
              <a:pathLst>
                <a:path h="1920400" w="1239531">
                  <a:moveTo>
                    <a:pt x="1239531" y="0"/>
                  </a:moveTo>
                  <a:lnTo>
                    <a:pt x="0" y="0"/>
                  </a:lnTo>
                  <a:lnTo>
                    <a:pt x="0" y="1920399"/>
                  </a:lnTo>
                  <a:lnTo>
                    <a:pt x="1239531" y="1920399"/>
                  </a:lnTo>
                  <a:lnTo>
                    <a:pt x="1239531"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3" id="13"/>
            <p:cNvSpPr/>
            <p:nvPr/>
          </p:nvSpPr>
          <p:spPr>
            <a:xfrm flipH="false" flipV="false" rot="0">
              <a:off x="12091134" y="1888560"/>
              <a:ext cx="1802384" cy="2792425"/>
            </a:xfrm>
            <a:custGeom>
              <a:avLst/>
              <a:gdLst/>
              <a:ahLst/>
              <a:cxnLst/>
              <a:rect r="r" b="b" t="t" l="l"/>
              <a:pathLst>
                <a:path h="2792425" w="1802384">
                  <a:moveTo>
                    <a:pt x="0" y="0"/>
                  </a:moveTo>
                  <a:lnTo>
                    <a:pt x="1802383" y="0"/>
                  </a:lnTo>
                  <a:lnTo>
                    <a:pt x="1802383" y="2792425"/>
                  </a:lnTo>
                  <a:lnTo>
                    <a:pt x="0" y="2792425"/>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4" id="14"/>
            <p:cNvSpPr/>
            <p:nvPr/>
          </p:nvSpPr>
          <p:spPr>
            <a:xfrm flipH="false" flipV="false" rot="0">
              <a:off x="20801248" y="2000070"/>
              <a:ext cx="5729142" cy="2746473"/>
            </a:xfrm>
            <a:custGeom>
              <a:avLst/>
              <a:gdLst/>
              <a:ahLst/>
              <a:cxnLst/>
              <a:rect r="r" b="b" t="t" l="l"/>
              <a:pathLst>
                <a:path h="2746473" w="5729142">
                  <a:moveTo>
                    <a:pt x="0" y="0"/>
                  </a:moveTo>
                  <a:lnTo>
                    <a:pt x="5729142" y="0"/>
                  </a:lnTo>
                  <a:lnTo>
                    <a:pt x="5729142" y="2746472"/>
                  </a:lnTo>
                  <a:lnTo>
                    <a:pt x="0" y="2746472"/>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5" id="15"/>
            <p:cNvSpPr/>
            <p:nvPr/>
          </p:nvSpPr>
          <p:spPr>
            <a:xfrm flipH="false" flipV="false" rot="0">
              <a:off x="15592857" y="1004439"/>
              <a:ext cx="6719327" cy="3665087"/>
            </a:xfrm>
            <a:custGeom>
              <a:avLst/>
              <a:gdLst/>
              <a:ahLst/>
              <a:cxnLst/>
              <a:rect r="r" b="b" t="t" l="l"/>
              <a:pathLst>
                <a:path h="3665087" w="6719327">
                  <a:moveTo>
                    <a:pt x="0" y="0"/>
                  </a:moveTo>
                  <a:lnTo>
                    <a:pt x="6719327" y="0"/>
                  </a:lnTo>
                  <a:lnTo>
                    <a:pt x="6719327" y="3665087"/>
                  </a:lnTo>
                  <a:lnTo>
                    <a:pt x="0" y="3665087"/>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6" id="16"/>
            <p:cNvSpPr/>
            <p:nvPr/>
          </p:nvSpPr>
          <p:spPr>
            <a:xfrm flipH="false" flipV="false" rot="0">
              <a:off x="19669664" y="3151597"/>
              <a:ext cx="5130309" cy="1544009"/>
            </a:xfrm>
            <a:custGeom>
              <a:avLst/>
              <a:gdLst/>
              <a:ahLst/>
              <a:cxnLst/>
              <a:rect r="r" b="b" t="t" l="l"/>
              <a:pathLst>
                <a:path h="1544009" w="5130309">
                  <a:moveTo>
                    <a:pt x="0" y="0"/>
                  </a:moveTo>
                  <a:lnTo>
                    <a:pt x="5130309" y="0"/>
                  </a:lnTo>
                  <a:lnTo>
                    <a:pt x="5130309" y="1544010"/>
                  </a:lnTo>
                  <a:lnTo>
                    <a:pt x="0" y="1544010"/>
                  </a:lnTo>
                  <a:lnTo>
                    <a:pt x="0" y="0"/>
                  </a:lnTo>
                  <a:close/>
                </a:path>
              </a:pathLst>
            </a:custGeom>
            <a:blipFill>
              <a:blip r:embed="rId23">
                <a:extLst>
                  <a:ext uri="{96DAC541-7B7A-43D3-8B79-37D633B846F1}">
                    <asvg:svgBlip xmlns:asvg="http://schemas.microsoft.com/office/drawing/2016/SVG/main" r:embed="rId24"/>
                  </a:ext>
                </a:extLst>
              </a:blip>
              <a:stretch>
                <a:fillRect l="0" t="0" r="-1075" b="-24540"/>
              </a:stretch>
            </a:blipFill>
          </p:spPr>
        </p:sp>
        <p:sp>
          <p:nvSpPr>
            <p:cNvPr name="Freeform 17" id="17"/>
            <p:cNvSpPr/>
            <p:nvPr/>
          </p:nvSpPr>
          <p:spPr>
            <a:xfrm flipH="false" flipV="false" rot="0">
              <a:off x="0" y="2639266"/>
              <a:ext cx="4173387" cy="2000665"/>
            </a:xfrm>
            <a:custGeom>
              <a:avLst/>
              <a:gdLst/>
              <a:ahLst/>
              <a:cxnLst/>
              <a:rect r="r" b="b" t="t" l="l"/>
              <a:pathLst>
                <a:path h="2000665" w="4173387">
                  <a:moveTo>
                    <a:pt x="0" y="0"/>
                  </a:moveTo>
                  <a:lnTo>
                    <a:pt x="4173387" y="0"/>
                  </a:lnTo>
                  <a:lnTo>
                    <a:pt x="4173387" y="2000666"/>
                  </a:lnTo>
                  <a:lnTo>
                    <a:pt x="0" y="2000666"/>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8" id="18"/>
            <p:cNvSpPr/>
            <p:nvPr/>
          </p:nvSpPr>
          <p:spPr>
            <a:xfrm flipH="false" flipV="false" rot="0">
              <a:off x="18883575" y="1620487"/>
              <a:ext cx="1917673" cy="693849"/>
            </a:xfrm>
            <a:custGeom>
              <a:avLst/>
              <a:gdLst/>
              <a:ahLst/>
              <a:cxnLst/>
              <a:rect r="r" b="b" t="t" l="l"/>
              <a:pathLst>
                <a:path h="693849" w="1917673">
                  <a:moveTo>
                    <a:pt x="0" y="0"/>
                  </a:moveTo>
                  <a:lnTo>
                    <a:pt x="1917673" y="0"/>
                  </a:lnTo>
                  <a:lnTo>
                    <a:pt x="1917673" y="693849"/>
                  </a:lnTo>
                  <a:lnTo>
                    <a:pt x="0" y="6938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true" flipV="false" rot="0">
              <a:off x="18876163" y="2775207"/>
              <a:ext cx="1239531" cy="1920400"/>
            </a:xfrm>
            <a:custGeom>
              <a:avLst/>
              <a:gdLst/>
              <a:ahLst/>
              <a:cxnLst/>
              <a:rect r="r" b="b" t="t" l="l"/>
              <a:pathLst>
                <a:path h="1920400" w="1239531">
                  <a:moveTo>
                    <a:pt x="1239530" y="0"/>
                  </a:moveTo>
                  <a:lnTo>
                    <a:pt x="0" y="0"/>
                  </a:lnTo>
                  <a:lnTo>
                    <a:pt x="0" y="1920400"/>
                  </a:lnTo>
                  <a:lnTo>
                    <a:pt x="1239530" y="1920400"/>
                  </a:lnTo>
                  <a:lnTo>
                    <a:pt x="123953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0" id="20"/>
            <p:cNvSpPr/>
            <p:nvPr/>
          </p:nvSpPr>
          <p:spPr>
            <a:xfrm flipH="false" flipV="false" rot="0">
              <a:off x="3545354" y="2723046"/>
              <a:ext cx="1239531" cy="1920400"/>
            </a:xfrm>
            <a:custGeom>
              <a:avLst/>
              <a:gdLst/>
              <a:ahLst/>
              <a:cxnLst/>
              <a:rect r="r" b="b" t="t" l="l"/>
              <a:pathLst>
                <a:path h="1920400" w="1239531">
                  <a:moveTo>
                    <a:pt x="0" y="0"/>
                  </a:moveTo>
                  <a:lnTo>
                    <a:pt x="1239531" y="0"/>
                  </a:lnTo>
                  <a:lnTo>
                    <a:pt x="1239531" y="1920400"/>
                  </a:lnTo>
                  <a:lnTo>
                    <a:pt x="0" y="19204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1" id="21"/>
            <p:cNvSpPr/>
            <p:nvPr/>
          </p:nvSpPr>
          <p:spPr>
            <a:xfrm flipH="true" flipV="false" rot="0">
              <a:off x="1984964" y="1855916"/>
              <a:ext cx="1802384" cy="2792425"/>
            </a:xfrm>
            <a:custGeom>
              <a:avLst/>
              <a:gdLst/>
              <a:ahLst/>
              <a:cxnLst/>
              <a:rect r="r" b="b" t="t" l="l"/>
              <a:pathLst>
                <a:path h="2792425" w="1802384">
                  <a:moveTo>
                    <a:pt x="1802383" y="0"/>
                  </a:moveTo>
                  <a:lnTo>
                    <a:pt x="0" y="0"/>
                  </a:lnTo>
                  <a:lnTo>
                    <a:pt x="0" y="2792425"/>
                  </a:lnTo>
                  <a:lnTo>
                    <a:pt x="1802383" y="2792425"/>
                  </a:lnTo>
                  <a:lnTo>
                    <a:pt x="1802383"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grpSp>
      <p:sp>
        <p:nvSpPr>
          <p:cNvPr name="Freeform 22" id="22"/>
          <p:cNvSpPr/>
          <p:nvPr/>
        </p:nvSpPr>
        <p:spPr>
          <a:xfrm flipH="false" flipV="false" rot="0">
            <a:off x="6785464" y="7171287"/>
            <a:ext cx="4717072" cy="3106188"/>
          </a:xfrm>
          <a:custGeom>
            <a:avLst/>
            <a:gdLst/>
            <a:ahLst/>
            <a:cxnLst/>
            <a:rect r="r" b="b" t="t" l="l"/>
            <a:pathLst>
              <a:path h="3106188" w="4717072">
                <a:moveTo>
                  <a:pt x="0" y="0"/>
                </a:moveTo>
                <a:lnTo>
                  <a:pt x="4717072" y="0"/>
                </a:lnTo>
                <a:lnTo>
                  <a:pt x="4717072" y="3106188"/>
                </a:lnTo>
                <a:lnTo>
                  <a:pt x="0" y="3106188"/>
                </a:lnTo>
                <a:lnTo>
                  <a:pt x="0" y="0"/>
                </a:lnTo>
                <a:close/>
              </a:path>
            </a:pathLst>
          </a:custGeom>
          <a:blipFill>
            <a:blip r:embed="rId25"/>
            <a:stretch>
              <a:fillRect l="-13177" t="-14760" r="-13224" b="-38803"/>
            </a:stretch>
          </a:blipFill>
          <a:ln w="38100" cap="rnd">
            <a:solidFill>
              <a:srgbClr val="000000"/>
            </a:solidFill>
            <a:prstDash val="solid"/>
            <a:round/>
          </a:ln>
        </p:spPr>
      </p:sp>
      <p:sp>
        <p:nvSpPr>
          <p:cNvPr name="TextBox 23" id="23"/>
          <p:cNvSpPr txBox="true"/>
          <p:nvPr/>
        </p:nvSpPr>
        <p:spPr>
          <a:xfrm rot="0">
            <a:off x="3729461" y="3103774"/>
            <a:ext cx="10829078" cy="2260600"/>
          </a:xfrm>
          <a:prstGeom prst="rect">
            <a:avLst/>
          </a:prstGeom>
        </p:spPr>
        <p:txBody>
          <a:bodyPr anchor="t" rtlCol="false" tIns="0" lIns="0" bIns="0" rIns="0">
            <a:spAutoFit/>
          </a:bodyPr>
          <a:lstStyle/>
          <a:p>
            <a:pPr algn="ctr">
              <a:lnSpc>
                <a:spcPts val="3499"/>
              </a:lnSpc>
            </a:pPr>
            <a:r>
              <a:rPr lang="en-US" b="true" sz="2499">
                <a:solidFill>
                  <a:srgbClr val="1D5175"/>
                </a:solidFill>
                <a:latin typeface="Bitter Bold"/>
                <a:ea typeface="Bitter Bold"/>
                <a:cs typeface="Bitter Bold"/>
                <a:sym typeface="Bitter Bold"/>
              </a:rPr>
              <a:t>L’ethnocentrisme est la tendance, plus ou moins consciente, à prendre sa propre culture ou son propre groupe comme référence centrale pour juger le monde et les autres groupes sociaux, en valorisant ses propres normes et valeurs et en les considérant comme supérieures.</a:t>
            </a:r>
          </a:p>
        </p:txBody>
      </p:sp>
      <p:sp>
        <p:nvSpPr>
          <p:cNvPr name="TextBox 24" id="24"/>
          <p:cNvSpPr txBox="true"/>
          <p:nvPr/>
        </p:nvSpPr>
        <p:spPr>
          <a:xfrm rot="0">
            <a:off x="2813050" y="1636575"/>
            <a:ext cx="12661900" cy="1295400"/>
          </a:xfrm>
          <a:prstGeom prst="rect">
            <a:avLst/>
          </a:prstGeom>
        </p:spPr>
        <p:txBody>
          <a:bodyPr anchor="t" rtlCol="false" tIns="0" lIns="0" bIns="0" rIns="0">
            <a:spAutoFit/>
          </a:bodyPr>
          <a:lstStyle/>
          <a:p>
            <a:pPr algn="ctr" marL="0" indent="0" lvl="0">
              <a:lnSpc>
                <a:spcPts val="9000"/>
              </a:lnSpc>
              <a:spcBef>
                <a:spcPct val="0"/>
              </a:spcBef>
            </a:pPr>
            <a:r>
              <a:rPr lang="en-US" sz="7500">
                <a:solidFill>
                  <a:srgbClr val="1D5175"/>
                </a:solidFill>
                <a:latin typeface="Chunk Five"/>
                <a:ea typeface="Chunk Five"/>
                <a:cs typeface="Chunk Five"/>
                <a:sym typeface="Chunk Five"/>
              </a:rPr>
              <a:t>Ethnocentrisme</a:t>
            </a:r>
          </a:p>
        </p:txBody>
      </p:sp>
      <p:sp>
        <p:nvSpPr>
          <p:cNvPr name="Freeform 25" id="25" descr="textured nipa hut illustration"/>
          <p:cNvSpPr/>
          <p:nvPr/>
        </p:nvSpPr>
        <p:spPr>
          <a:xfrm flipH="false" flipV="false" rot="0">
            <a:off x="14802622" y="9423027"/>
            <a:ext cx="672328" cy="863973"/>
          </a:xfrm>
          <a:custGeom>
            <a:avLst/>
            <a:gdLst/>
            <a:ahLst/>
            <a:cxnLst/>
            <a:rect r="r" b="b" t="t" l="l"/>
            <a:pathLst>
              <a:path h="863973" w="672328">
                <a:moveTo>
                  <a:pt x="0" y="0"/>
                </a:moveTo>
                <a:lnTo>
                  <a:pt x="672328" y="0"/>
                </a:lnTo>
                <a:lnTo>
                  <a:pt x="672328" y="863973"/>
                </a:lnTo>
                <a:lnTo>
                  <a:pt x="0" y="863973"/>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TextBox 26" id="26"/>
          <p:cNvSpPr txBox="true"/>
          <p:nvPr/>
        </p:nvSpPr>
        <p:spPr>
          <a:xfrm rot="0">
            <a:off x="6929861" y="6372119"/>
            <a:ext cx="4428278" cy="733425"/>
          </a:xfrm>
          <a:prstGeom prst="rect">
            <a:avLst/>
          </a:prstGeom>
        </p:spPr>
        <p:txBody>
          <a:bodyPr anchor="t" rtlCol="false" tIns="0" lIns="0" bIns="0" rIns="0">
            <a:spAutoFit/>
          </a:bodyPr>
          <a:lstStyle/>
          <a:p>
            <a:pPr algn="ctr" marL="0" indent="0" lvl="0">
              <a:lnSpc>
                <a:spcPts val="2760"/>
              </a:lnSpc>
              <a:spcBef>
                <a:spcPct val="0"/>
              </a:spcBef>
            </a:pPr>
            <a:r>
              <a:rPr lang="en-US" sz="2300" spc="23">
                <a:solidFill>
                  <a:srgbClr val="1D5175"/>
                </a:solidFill>
                <a:latin typeface="Chunk Five"/>
                <a:ea typeface="Chunk Five"/>
                <a:cs typeface="Chunk Five"/>
                <a:sym typeface="Chunk Five"/>
              </a:rPr>
              <a:t>HAVING A HARD TIME  SEEING PAST YOUR NOSE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DAG6XRfOVG0</dc:identifier>
  <dcterms:modified xsi:type="dcterms:W3CDTF">2011-08-01T06:04:30Z</dcterms:modified>
  <cp:revision>1</cp:revision>
  <dc:title>Relations interculturelles</dc:title>
</cp:coreProperties>
</file>